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2" r:id="rId2"/>
  </p:sldMasterIdLst>
  <p:notesMasterIdLst>
    <p:notesMasterId r:id="rId22"/>
  </p:notesMasterIdLst>
  <p:sldIdLst>
    <p:sldId id="301" r:id="rId3"/>
    <p:sldId id="315" r:id="rId4"/>
    <p:sldId id="313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270" r:id="rId14"/>
    <p:sldId id="271" r:id="rId15"/>
    <p:sldId id="275" r:id="rId16"/>
    <p:sldId id="282" r:id="rId17"/>
    <p:sldId id="284" r:id="rId18"/>
    <p:sldId id="314" r:id="rId19"/>
    <p:sldId id="276" r:id="rId20"/>
    <p:sldId id="290" r:id="rId21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DengXian" panose="02010600030101010101" pitchFamily="2" charset="-122"/>
      <p:regular r:id="rId27"/>
      <p:bold r:id="rId28"/>
    </p:embeddedFont>
    <p:embeddedFont>
      <p:font typeface="Franklin Gothic Book" panose="020B0503020102020204" pitchFamily="34" charset="0"/>
      <p:regular r:id="rId29"/>
      <p:italic r:id="rId30"/>
    </p:embeddedFont>
    <p:embeddedFont>
      <p:font typeface="Franklin Gothic Medium" panose="020B0603020102020204" pitchFamily="34" charset="0"/>
      <p:regular r:id="rId31"/>
      <p: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5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78314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939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E59324A-3CEA-4854-AD43-9F1464096ED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199f375035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g2199f37503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69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1558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1" name="Google Shape;64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2" y="3971925"/>
            <a:ext cx="7143750" cy="631507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4759" y="-1387"/>
            <a:ext cx="18292760" cy="102883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634226" y="2595604"/>
            <a:ext cx="11297246" cy="1806459"/>
          </a:xfrm>
        </p:spPr>
        <p:txBody>
          <a:bodyPr bIns="13709"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2424555" y="3706397"/>
            <a:ext cx="13022262" cy="493889"/>
          </a:xfrm>
        </p:spPr>
        <p:txBody>
          <a:bodyPr tIns="13709">
            <a:normAutofit/>
          </a:bodyPr>
          <a:lstStyle>
            <a:lvl1pPr marL="0" indent="0" algn="l">
              <a:buNone/>
              <a:defRPr kumimoji="0" lang="en-US" sz="2100" b="0" i="0" u="none" strike="noStrike" kern="1200" cap="all" spc="6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685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0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6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1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7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2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98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3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3709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October 5,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85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230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4759" y="-1387"/>
            <a:ext cx="18292760" cy="102883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2" y="3971925"/>
            <a:ext cx="7143750" cy="63150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638798" y="2590115"/>
            <a:ext cx="11301984" cy="1811264"/>
          </a:xfrm>
        </p:spPr>
        <p:txBody>
          <a:bodyPr bIns="13709" anchor="b"/>
          <a:lstStyle>
            <a:lvl1pPr algn="l">
              <a:defRPr kumimoji="0" lang="en-US" sz="4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709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2432304" y="3702456"/>
            <a:ext cx="13021056" cy="493776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2100" b="0" i="0" u="none" strike="noStrike" kern="1200" cap="all" spc="6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685455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091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637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183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728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274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798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365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3709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7227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20" y="1645920"/>
            <a:ext cx="6400800" cy="5568696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00032" y="1645920"/>
            <a:ext cx="6400800" cy="5568696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168998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1645920"/>
            <a:ext cx="6400800" cy="822960"/>
          </a:xfrm>
        </p:spPr>
        <p:txBody>
          <a:bodyPr anchor="b">
            <a:normAutofit/>
          </a:bodyPr>
          <a:lstStyle>
            <a:lvl1pPr marL="0" indent="0">
              <a:buNone/>
              <a:defRPr lang="en-US" sz="2100" b="0" kern="1200" cap="all" spc="6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685455" indent="0">
              <a:buNone/>
              <a:defRPr sz="3000" b="1"/>
            </a:lvl2pPr>
            <a:lvl3pPr marL="1370918" indent="0">
              <a:buNone/>
              <a:defRPr sz="2700" b="1"/>
            </a:lvl3pPr>
            <a:lvl4pPr marL="2056373" indent="0">
              <a:buNone/>
              <a:defRPr sz="2400" b="1"/>
            </a:lvl4pPr>
            <a:lvl5pPr marL="2741831" indent="0">
              <a:buNone/>
              <a:defRPr sz="2400" b="1"/>
            </a:lvl5pPr>
            <a:lvl6pPr marL="3427289" indent="0">
              <a:buNone/>
              <a:defRPr sz="2400" b="1"/>
            </a:lvl6pPr>
            <a:lvl7pPr marL="4112745" indent="0">
              <a:buNone/>
              <a:defRPr sz="2400" b="1"/>
            </a:lvl7pPr>
            <a:lvl8pPr marL="4798200" indent="0">
              <a:buNone/>
              <a:defRPr sz="2400" b="1"/>
            </a:lvl8pPr>
            <a:lvl9pPr marL="5483655" indent="0">
              <a:buNone/>
              <a:defRPr sz="2400" b="1"/>
            </a:lvl9pPr>
          </a:lstStyle>
          <a:p>
            <a:pPr marL="0" lvl="0" indent="0" algn="l" defTabSz="137091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38300" y="2552772"/>
            <a:ext cx="6400800" cy="4663440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400032" y="1645920"/>
            <a:ext cx="6400800" cy="822960"/>
          </a:xfrm>
        </p:spPr>
        <p:txBody>
          <a:bodyPr anchor="b">
            <a:normAutofit/>
          </a:bodyPr>
          <a:lstStyle>
            <a:lvl1pPr marL="0" indent="0">
              <a:buNone/>
              <a:defRPr lang="en-US" sz="2100" b="0" kern="1200" cap="all" spc="6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685455" indent="0">
              <a:buNone/>
              <a:defRPr sz="3000" b="1"/>
            </a:lvl2pPr>
            <a:lvl3pPr marL="1370918" indent="0">
              <a:buNone/>
              <a:defRPr sz="2700" b="1"/>
            </a:lvl3pPr>
            <a:lvl4pPr marL="2056373" indent="0">
              <a:buNone/>
              <a:defRPr sz="2400" b="1"/>
            </a:lvl4pPr>
            <a:lvl5pPr marL="2741831" indent="0">
              <a:buNone/>
              <a:defRPr sz="2400" b="1"/>
            </a:lvl5pPr>
            <a:lvl6pPr marL="3427289" indent="0">
              <a:buNone/>
              <a:defRPr sz="2400" b="1"/>
            </a:lvl6pPr>
            <a:lvl7pPr marL="4112745" indent="0">
              <a:buNone/>
              <a:defRPr sz="2400" b="1"/>
            </a:lvl7pPr>
            <a:lvl8pPr marL="4798200" indent="0">
              <a:buNone/>
              <a:defRPr sz="2400" b="1"/>
            </a:lvl8pPr>
            <a:lvl9pPr marL="5483655" indent="0">
              <a:buNone/>
              <a:defRPr sz="2400" b="1"/>
            </a:lvl9pPr>
          </a:lstStyle>
          <a:p>
            <a:pPr marL="0" lvl="0" indent="0" algn="l" defTabSz="137091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400032" y="2552772"/>
            <a:ext cx="6400800" cy="4663440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4583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5541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7690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2" y="3971925"/>
            <a:ext cx="7143750" cy="631507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2581278" y="-2581275"/>
            <a:ext cx="10287000" cy="15449556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569860" y="2364164"/>
            <a:ext cx="10424160" cy="1634141"/>
          </a:xfrm>
        </p:spPr>
        <p:txBody>
          <a:bodyPr bIns="0" anchor="b"/>
          <a:lstStyle>
            <a:lvl1pPr algn="l">
              <a:defRPr kumimoji="0" lang="en-US" sz="42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709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99114" y="3928378"/>
            <a:ext cx="7615559" cy="4987031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2595916" y="3380079"/>
            <a:ext cx="11589521" cy="934971"/>
          </a:xfrm>
        </p:spPr>
        <p:txBody>
          <a:bodyPr>
            <a:normAutofit/>
          </a:bodyPr>
          <a:lstStyle>
            <a:lvl1pPr marL="0" indent="0">
              <a:buNone/>
              <a:defRPr lang="en-US" sz="21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455" indent="0">
              <a:buNone/>
              <a:defRPr sz="1800"/>
            </a:lvl2pPr>
            <a:lvl3pPr marL="1370918" indent="0">
              <a:buNone/>
              <a:defRPr sz="1500"/>
            </a:lvl3pPr>
            <a:lvl4pPr marL="2056373" indent="0">
              <a:buNone/>
              <a:defRPr sz="1400"/>
            </a:lvl4pPr>
            <a:lvl5pPr marL="2741831" indent="0">
              <a:buNone/>
              <a:defRPr sz="1400"/>
            </a:lvl5pPr>
            <a:lvl6pPr marL="3427289" indent="0">
              <a:buNone/>
              <a:defRPr sz="1400"/>
            </a:lvl6pPr>
            <a:lvl7pPr marL="4112745" indent="0">
              <a:buNone/>
              <a:defRPr sz="1400"/>
            </a:lvl7pPr>
            <a:lvl8pPr marL="4798200" indent="0">
              <a:buNone/>
              <a:defRPr sz="1400"/>
            </a:lvl8pPr>
            <a:lvl9pPr marL="5483655" indent="0">
              <a:buNone/>
              <a:defRPr sz="1400"/>
            </a:lvl9pPr>
          </a:lstStyle>
          <a:p>
            <a:pPr marL="0" marR="0" lvl="0" indent="0" algn="l" defTabSz="1370918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44D49D-BA11-4B6B-A289-DD4E08DBC43C}" type="slidenum">
              <a:rPr lang="en-US" smtClean="0">
                <a:solidFill>
                  <a:srgbClr val="434342"/>
                </a:solidFill>
              </a:rPr>
              <a:pPr/>
              <a:t>‹#›</a:t>
            </a:fld>
            <a:endParaRPr lang="en-US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5079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057652" y="0"/>
            <a:ext cx="14230350" cy="10287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274185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2" y="3971925"/>
            <a:ext cx="7143750" cy="631507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" y="7572375"/>
            <a:ext cx="7143750" cy="271462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342394" y="2576252"/>
            <a:ext cx="10972800" cy="1301166"/>
          </a:xfrm>
        </p:spPr>
        <p:txBody>
          <a:bodyPr anchor="b"/>
          <a:lstStyle>
            <a:lvl1pPr algn="l">
              <a:defRPr sz="42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2286967" y="3270794"/>
            <a:ext cx="12193091" cy="1110996"/>
          </a:xfr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685455" indent="0">
              <a:buNone/>
              <a:defRPr sz="1800"/>
            </a:lvl2pPr>
            <a:lvl3pPr marL="1370918" indent="0">
              <a:buNone/>
              <a:defRPr sz="1500"/>
            </a:lvl3pPr>
            <a:lvl4pPr marL="2056373" indent="0">
              <a:buNone/>
              <a:defRPr sz="1400"/>
            </a:lvl4pPr>
            <a:lvl5pPr marL="2741831" indent="0">
              <a:buNone/>
              <a:defRPr sz="1400"/>
            </a:lvl5pPr>
            <a:lvl6pPr marL="3427289" indent="0">
              <a:buNone/>
              <a:defRPr sz="1400"/>
            </a:lvl6pPr>
            <a:lvl7pPr marL="4112745" indent="0">
              <a:buNone/>
              <a:defRPr sz="1400"/>
            </a:lvl7pPr>
            <a:lvl8pPr marL="4798200" indent="0">
              <a:buNone/>
              <a:defRPr sz="1400"/>
            </a:lvl8pPr>
            <a:lvl9pPr marL="548365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7169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3622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0"/>
            <a:ext cx="4114800" cy="701754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0"/>
            <a:ext cx="12039600" cy="70175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728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011079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4763" y="7575950"/>
            <a:ext cx="7148514" cy="2711052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4759" y="7576948"/>
            <a:ext cx="18292760" cy="271006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548640"/>
            <a:ext cx="15041880" cy="822960"/>
          </a:xfrm>
          <a:prstGeom prst="rect">
            <a:avLst/>
          </a:prstGeom>
        </p:spPr>
        <p:txBody>
          <a:bodyPr vert="horz" lIns="137093" tIns="68549" rIns="137093" bIns="68549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1650952"/>
            <a:ext cx="15041880" cy="5369774"/>
          </a:xfrm>
          <a:prstGeom prst="rect">
            <a:avLst/>
          </a:prstGeom>
        </p:spPr>
        <p:txBody>
          <a:bodyPr vert="horz" lIns="137093" tIns="68549" rIns="137093" bIns="685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402336" y="8805672"/>
            <a:ext cx="4352544" cy="301752"/>
          </a:xfrm>
          <a:prstGeom prst="rect">
            <a:avLst/>
          </a:prstGeom>
        </p:spPr>
        <p:txBody>
          <a:bodyPr vert="horz" lIns="137093" tIns="68549" rIns="137093" bIns="68549" rtlCol="0" anchor="ctr"/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pPr defTabSz="1370918">
              <a:buClrTx/>
              <a:buFontTx/>
              <a:buNone/>
            </a:pPr>
            <a:fld id="{62B1B13E-D5AF-485E-81A1-82A140076526}" type="datetime4">
              <a:rPr lang="en-US" kern="1200" smtClean="0">
                <a:latin typeface="Franklin Gothic Book"/>
                <a:ea typeface="+mn-ea"/>
              </a:rPr>
              <a:pPr defTabSz="1370918">
                <a:buClrTx/>
                <a:buFontTx/>
                <a:buNone/>
              </a:pPr>
              <a:t>October 5, 2024</a:t>
            </a:fld>
            <a:endParaRPr lang="en-US" kern="1200" dirty="0">
              <a:latin typeface="Franklin Gothic Book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35029" y="9427683"/>
            <a:ext cx="9448800" cy="411480"/>
          </a:xfrm>
          <a:prstGeom prst="rect">
            <a:avLst/>
          </a:prstGeom>
        </p:spPr>
        <p:txBody>
          <a:bodyPr vert="horz" lIns="137093" tIns="68549" rIns="137093" bIns="68549" rtlCol="0" anchor="ctr"/>
          <a:lstStyle>
            <a:lvl1pPr algn="r">
              <a:defRPr sz="1500" cap="all" spc="300" baseline="0">
                <a:solidFill>
                  <a:srgbClr val="FFFFFF"/>
                </a:solidFill>
              </a:defRPr>
            </a:lvl1pPr>
          </a:lstStyle>
          <a:p>
            <a:pPr defTabSz="1370918">
              <a:buClrTx/>
              <a:buFontTx/>
              <a:buNone/>
            </a:pPr>
            <a:endParaRPr lang="en-US" kern="1200" dirty="0">
              <a:latin typeface="Franklin Gothic Book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802076" y="9256233"/>
            <a:ext cx="1005840" cy="75438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13709" tIns="13709" rIns="13709" bIns="13709" rtlCol="0" anchor="ctr">
            <a:normAutofit/>
          </a:bodyPr>
          <a:lstStyle>
            <a:lvl1pPr algn="ctr">
              <a:defRPr sz="2600">
                <a:solidFill>
                  <a:srgbClr val="FFFFFF"/>
                </a:solidFill>
              </a:defRPr>
            </a:lvl1pPr>
          </a:lstStyle>
          <a:p>
            <a:pPr defTabSz="1370918">
              <a:buClrTx/>
              <a:buFontTx/>
              <a:buNone/>
            </a:pPr>
            <a:fld id="{2754ED01-E2A0-4C1E-8E21-014B99041579}" type="slidenum">
              <a:rPr lang="en-US" kern="1200" smtClean="0">
                <a:latin typeface="Franklin Gothic Book"/>
                <a:ea typeface="+mn-ea"/>
              </a:rPr>
              <a:pPr defTabSz="1370918">
                <a:buClrTx/>
                <a:buFontTx/>
                <a:buNone/>
              </a:pPr>
              <a:t>‹#›</a:t>
            </a:fld>
            <a:endParaRPr lang="en-US" kern="1200" dirty="0">
              <a:latin typeface="Franklin Gothic Book"/>
              <a:ea typeface="+mn-ea"/>
            </a:endParaRPr>
          </a:p>
        </p:txBody>
      </p:sp>
      <p:sp>
        <p:nvSpPr>
          <p:cNvPr id="9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2406997"/>
            <a:ext cx="18288000" cy="692498"/>
          </a:xfrm>
          <a:prstGeom prst="rect">
            <a:avLst/>
          </a:prstGeom>
          <a:noFill/>
        </p:spPr>
        <p:txBody>
          <a:bodyPr vert="horz" lIns="137093" tIns="68549" rIns="137093" bIns="68549" rtlCol="0">
            <a:spAutoFit/>
          </a:bodyPr>
          <a:lstStyle/>
          <a:p>
            <a:pPr algn="ctr" defTabSz="1370918">
              <a:buClrTx/>
              <a:buFontTx/>
              <a:buNone/>
            </a:pPr>
            <a:r>
              <a:rPr lang="en-US" sz="3600" kern="1200">
                <a:solidFill>
                  <a:srgbClr val="CFCFCF"/>
                </a:solidFill>
                <a:latin typeface="Franklin Gothic Book"/>
                <a:ea typeface="+mn-ea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4374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ransition>
    <p:fade/>
  </p:transition>
  <p:txStyles>
    <p:titleStyle>
      <a:lvl1pPr algn="l" defTabSz="1370918" rtl="0" eaLnBrk="1" latinLnBrk="0" hangingPunct="1">
        <a:spcBef>
          <a:spcPct val="0"/>
        </a:spcBef>
        <a:buNone/>
        <a:defRPr sz="4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095" indent="-514095" algn="l" defTabSz="1370918" rtl="0" eaLnBrk="1" latinLnBrk="0" hangingPunct="1">
        <a:spcBef>
          <a:spcPts val="1200"/>
        </a:spcBef>
        <a:buFont typeface="Arial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60477" indent="-260477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03204" indent="-246768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45932" indent="-246768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8659" indent="-260477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095" indent="-260477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28956" indent="-246768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371683" indent="-246768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686994" indent="-246768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55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918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373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831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289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2745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200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3655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jpeg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8.jfif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12.xml"/><Relationship Id="rId12" Type="http://schemas.openxmlformats.org/officeDocument/2006/relationships/slide" Target="slide5.xml"/><Relationship Id="rId17" Type="http://schemas.openxmlformats.org/officeDocument/2006/relationships/slide" Target="slide6.xml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17.png"/><Relationship Id="rId15" Type="http://schemas.openxmlformats.org/officeDocument/2006/relationships/slide" Target="slide10.xml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slide" Target="slide4.xml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13.xml"/><Relationship Id="rId5" Type="http://schemas.openxmlformats.org/officeDocument/2006/relationships/image" Target="../media/image24.png"/><Relationship Id="rId10" Type="http://schemas.openxmlformats.org/officeDocument/2006/relationships/image" Target="../media/image26.emf"/><Relationship Id="rId4" Type="http://schemas.openxmlformats.org/officeDocument/2006/relationships/audio" Target="../media/audio1.wav"/><Relationship Id="rId9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13.xml"/><Relationship Id="rId5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6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1.xml"/><Relationship Id="rId5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slideLayout" Target="../slideLayouts/slideLayout18.xml"/><Relationship Id="rId7" Type="http://schemas.openxmlformats.org/officeDocument/2006/relationships/slide" Target="slide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" y="-30957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457200" y="3780468"/>
            <a:ext cx="17830800" cy="2169825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4731" y="7009083"/>
            <a:ext cx="1413574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Diệp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3" y="8176749"/>
            <a:ext cx="1413574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77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31" y="5785802"/>
            <a:ext cx="4561618" cy="3013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441" y="5416978"/>
            <a:ext cx="4752998" cy="34672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901" y="7292394"/>
            <a:ext cx="3434842" cy="17087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94" y="1285892"/>
            <a:ext cx="2016224" cy="1542676"/>
          </a:xfrm>
          <a:prstGeom prst="rect">
            <a:avLst/>
          </a:prstGeom>
        </p:spPr>
      </p:pic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14224" y="-973236"/>
            <a:ext cx="1219200" cy="9144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8473440" y="223520"/>
            <a:ext cx="9611360" cy="4379920"/>
          </a:xfrm>
          <a:prstGeom prst="cloudCallout">
            <a:avLst>
              <a:gd name="adj1" fmla="val -73273"/>
              <a:gd name="adj2" fmla="val 8752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217714" tIns="108856" rIns="217714" bIns="108856" rtlCol="0" anchor="ctr"/>
          <a:lstStyle/>
          <a:p>
            <a:pPr algn="ctr" defTabSz="2177140"/>
            <a:r>
              <a:rPr lang="en-US" sz="5800" dirty="0">
                <a:solidFill>
                  <a:prstClr val="black"/>
                </a:solidFill>
                <a:latin typeface="Times New Roman" pitchFamily="18" charset="0"/>
              </a:rPr>
              <a:t>Yeah!!!</a:t>
            </a:r>
          </a:p>
          <a:p>
            <a:pPr algn="ctr" defTabSz="2177140"/>
            <a:r>
              <a:rPr lang="en-US" sz="5800" dirty="0" err="1">
                <a:solidFill>
                  <a:prstClr val="black"/>
                </a:solidFill>
                <a:latin typeface="Times New Roman" pitchFamily="18" charset="0"/>
              </a:rPr>
              <a:t>Bãi</a:t>
            </a:r>
            <a:r>
              <a:rPr lang="en-US" sz="5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5800" dirty="0" err="1">
                <a:solidFill>
                  <a:prstClr val="black"/>
                </a:solidFill>
                <a:latin typeface="Times New Roman" pitchFamily="18" charset="0"/>
              </a:rPr>
              <a:t>biển</a:t>
            </a:r>
            <a:r>
              <a:rPr lang="en-US" sz="5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5800" dirty="0" err="1">
                <a:solidFill>
                  <a:prstClr val="black"/>
                </a:solidFill>
                <a:latin typeface="Times New Roman" pitchFamily="18" charset="0"/>
              </a:rPr>
              <a:t>đẹp</a:t>
            </a:r>
            <a:r>
              <a:rPr lang="en-US" sz="5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5800" dirty="0" err="1">
                <a:solidFill>
                  <a:prstClr val="black"/>
                </a:solidFill>
                <a:latin typeface="Times New Roman" pitchFamily="18" charset="0"/>
              </a:rPr>
              <a:t>quá</a:t>
            </a:r>
            <a:r>
              <a:rPr lang="en-US" sz="5800" dirty="0">
                <a:solidFill>
                  <a:prstClr val="black"/>
                </a:solidFill>
                <a:latin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964124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5493546" y="-26194"/>
            <a:ext cx="10891841" cy="10287002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731043" y="4980551"/>
            <a:ext cx="5874545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66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66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4343402" y="3657616"/>
            <a:ext cx="13830300" cy="2046350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891532" y="6172206"/>
            <a:ext cx="13499621" cy="2046350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4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337" y="676156"/>
            <a:ext cx="13799125" cy="146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2: TÌM KIẾM THÔNG TIN TRÊN WEBSITE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2)</a:t>
            </a:r>
            <a:endParaRPr lang="en-US" altLang="en-US" sz="4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6379374" y="4000516"/>
            <a:ext cx="11337128" cy="1431161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just"/>
            <a:r>
              <a:rPr lang="en-US" sz="42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</a:t>
            </a:r>
            <a:r>
              <a:rPr lang="vi-VN" sz="4200" dirty="0">
                <a:latin typeface="Times New Roman"/>
              </a:rPr>
              <a:t>ìm được trên website cho trước những thông tin phù hợp và có ích cho nhiệm vụ đặt ra</a:t>
            </a:r>
            <a:r>
              <a:rPr lang="en-US" sz="42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6696F-291A-60CA-3B52-E70E4C8276E5}"/>
              </a:ext>
            </a:extLst>
          </p:cNvPr>
          <p:cNvSpPr txBox="1"/>
          <p:nvPr/>
        </p:nvSpPr>
        <p:spPr>
          <a:xfrm>
            <a:off x="6450173" y="6479809"/>
            <a:ext cx="10448520" cy="1431161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just"/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4200" dirty="0">
                <a:latin typeface="Times New Roman"/>
              </a:rPr>
              <a:t>ợp tác chia sẻ được thông tin với các bạn trong nhóm để hoàn thành công việc được giao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321946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7591"/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7"/>
          <p:cNvSpPr txBox="1"/>
          <p:nvPr/>
        </p:nvSpPr>
        <p:spPr>
          <a:xfrm>
            <a:off x="371565" y="265452"/>
            <a:ext cx="3085741" cy="3195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712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4" name="Google Shape;48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56394" y="172793"/>
            <a:ext cx="2559635" cy="198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391531">
            <a:off x="-437249" y="265913"/>
            <a:ext cx="3868330" cy="240539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335;p21">
            <a:extLst>
              <a:ext uri="{FF2B5EF4-FFF2-40B4-BE49-F238E27FC236}">
                <a16:creationId xmlns:a16="http://schemas.microsoft.com/office/drawing/2014/main" id="{02D0E938-C64D-46EB-8CC9-9F1CDCC3AE72}"/>
              </a:ext>
            </a:extLst>
          </p:cNvPr>
          <p:cNvSpPr txBox="1"/>
          <p:nvPr/>
        </p:nvSpPr>
        <p:spPr>
          <a:xfrm>
            <a:off x="3521317" y="898204"/>
            <a:ext cx="11094335" cy="227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3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. </a:t>
            </a:r>
            <a:r>
              <a:rPr 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Thực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hành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tìm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kiếm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thông tin trên </a:t>
            </a:r>
            <a:r>
              <a:rPr 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website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và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chia </a:t>
            </a:r>
            <a:r>
              <a:rPr 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sẻ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thông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tin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E7BA485-7E9E-4E19-A175-DC3BF01B8626}"/>
              </a:ext>
            </a:extLst>
          </p:cNvPr>
          <p:cNvGrpSpPr/>
          <p:nvPr/>
        </p:nvGrpSpPr>
        <p:grpSpPr>
          <a:xfrm>
            <a:off x="1125860" y="3522170"/>
            <a:ext cx="16635536" cy="6048549"/>
            <a:chOff x="487611" y="132261"/>
            <a:chExt cx="5267072" cy="1005338"/>
          </a:xfrm>
        </p:grpSpPr>
        <p:sp>
          <p:nvSpPr>
            <p:cNvPr id="50" name="Shape 97894">
              <a:extLst>
                <a:ext uri="{FF2B5EF4-FFF2-40B4-BE49-F238E27FC236}">
                  <a16:creationId xmlns:a16="http://schemas.microsoft.com/office/drawing/2014/main" id="{95C798DB-67CB-46F8-8F79-F9BA31A0427E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Shape 1030">
              <a:extLst>
                <a:ext uri="{FF2B5EF4-FFF2-40B4-BE49-F238E27FC236}">
                  <a16:creationId xmlns:a16="http://schemas.microsoft.com/office/drawing/2014/main" id="{9A8A1496-D2EC-4607-A594-764FF720AF4B}"/>
                </a:ext>
              </a:extLst>
            </p:cNvPr>
            <p:cNvSpPr/>
            <p:nvPr/>
          </p:nvSpPr>
          <p:spPr>
            <a:xfrm>
              <a:off x="487611" y="15484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2" name="Shape 1031">
              <a:extLst>
                <a:ext uri="{FF2B5EF4-FFF2-40B4-BE49-F238E27FC236}">
                  <a16:creationId xmlns:a16="http://schemas.microsoft.com/office/drawing/2014/main" id="{316E5AEE-EDCC-492B-B3AF-A0450A3BF41F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Shape 1032">
              <a:extLst>
                <a:ext uri="{FF2B5EF4-FFF2-40B4-BE49-F238E27FC236}">
                  <a16:creationId xmlns:a16="http://schemas.microsoft.com/office/drawing/2014/main" id="{3DCA0175-AE8D-4042-BA4C-1F4C61CC6F4D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Shape 1033">
              <a:extLst>
                <a:ext uri="{FF2B5EF4-FFF2-40B4-BE49-F238E27FC236}">
                  <a16:creationId xmlns:a16="http://schemas.microsoft.com/office/drawing/2014/main" id="{5F241EE4-1973-4A6F-8A8F-99BFB69B8098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5" name="Shape 1034">
              <a:extLst>
                <a:ext uri="{FF2B5EF4-FFF2-40B4-BE49-F238E27FC236}">
                  <a16:creationId xmlns:a16="http://schemas.microsoft.com/office/drawing/2014/main" id="{91400957-E122-4BDD-A50C-94939AB3C261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6" name="Shape 1035">
              <a:extLst>
                <a:ext uri="{FF2B5EF4-FFF2-40B4-BE49-F238E27FC236}">
                  <a16:creationId xmlns:a16="http://schemas.microsoft.com/office/drawing/2014/main" id="{C98CF4B7-CF1B-4A1D-89E2-F28539FF4F2F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7" name="Shape 1036">
              <a:extLst>
                <a:ext uri="{FF2B5EF4-FFF2-40B4-BE49-F238E27FC236}">
                  <a16:creationId xmlns:a16="http://schemas.microsoft.com/office/drawing/2014/main" id="{9365EF8C-5D7B-40B5-83A7-042DBE24F329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8" name="Shape 1037">
              <a:extLst>
                <a:ext uri="{FF2B5EF4-FFF2-40B4-BE49-F238E27FC236}">
                  <a16:creationId xmlns:a16="http://schemas.microsoft.com/office/drawing/2014/main" id="{F55F6CFE-C4E0-4AEF-A6ED-1605DBEDE73E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9" name="Shape 1038">
              <a:extLst>
                <a:ext uri="{FF2B5EF4-FFF2-40B4-BE49-F238E27FC236}">
                  <a16:creationId xmlns:a16="http://schemas.microsoft.com/office/drawing/2014/main" id="{C38A45FD-E467-4816-8730-3D371DFD5D50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0" name="Shape 1039">
              <a:extLst>
                <a:ext uri="{FF2B5EF4-FFF2-40B4-BE49-F238E27FC236}">
                  <a16:creationId xmlns:a16="http://schemas.microsoft.com/office/drawing/2014/main" id="{7ED60ED2-EF17-4BE9-874E-871502737270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1" name="Shape 1040">
              <a:extLst>
                <a:ext uri="{FF2B5EF4-FFF2-40B4-BE49-F238E27FC236}">
                  <a16:creationId xmlns:a16="http://schemas.microsoft.com/office/drawing/2014/main" id="{FA99128A-1E3F-4307-A173-49A8971A43C8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2" name="Shape 1041">
              <a:extLst>
                <a:ext uri="{FF2B5EF4-FFF2-40B4-BE49-F238E27FC236}">
                  <a16:creationId xmlns:a16="http://schemas.microsoft.com/office/drawing/2014/main" id="{6149A0BF-935E-470A-B24F-09195D3085AE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3" name="Shape 1042">
              <a:extLst>
                <a:ext uri="{FF2B5EF4-FFF2-40B4-BE49-F238E27FC236}">
                  <a16:creationId xmlns:a16="http://schemas.microsoft.com/office/drawing/2014/main" id="{464AC802-A2FF-4901-AB15-E42CC5668AA9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4" name="Shape 1043">
              <a:extLst>
                <a:ext uri="{FF2B5EF4-FFF2-40B4-BE49-F238E27FC236}">
                  <a16:creationId xmlns:a16="http://schemas.microsoft.com/office/drawing/2014/main" id="{E3F44589-974B-41FF-9E37-8CBC34B87CCC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5" name="Shape 1044">
              <a:extLst>
                <a:ext uri="{FF2B5EF4-FFF2-40B4-BE49-F238E27FC236}">
                  <a16:creationId xmlns:a16="http://schemas.microsoft.com/office/drawing/2014/main" id="{19F14482-3918-48AC-B215-0D0472EAEE77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6" name="Shape 1045">
              <a:extLst>
                <a:ext uri="{FF2B5EF4-FFF2-40B4-BE49-F238E27FC236}">
                  <a16:creationId xmlns:a16="http://schemas.microsoft.com/office/drawing/2014/main" id="{18D95CF7-844B-4029-8EFC-814512C0B21A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7" name="Shape 1046">
              <a:extLst>
                <a:ext uri="{FF2B5EF4-FFF2-40B4-BE49-F238E27FC236}">
                  <a16:creationId xmlns:a16="http://schemas.microsoft.com/office/drawing/2014/main" id="{0010BE6B-8D3A-4171-A1F4-7CB69C6033F3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CED0069-97AD-4340-A8AC-60BA8C291C70}"/>
              </a:ext>
            </a:extLst>
          </p:cNvPr>
          <p:cNvSpPr txBox="1"/>
          <p:nvPr/>
        </p:nvSpPr>
        <p:spPr>
          <a:xfrm>
            <a:off x="1251607" y="4198809"/>
            <a:ext cx="39500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+mj-lt"/>
              </a:rPr>
              <a:t>NHIỆM VỤ 1: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50FE8B-C06A-48D3-BBE0-07F9843514DD}"/>
              </a:ext>
            </a:extLst>
          </p:cNvPr>
          <p:cNvSpPr txBox="1"/>
          <p:nvPr/>
        </p:nvSpPr>
        <p:spPr>
          <a:xfrm>
            <a:off x="5371174" y="4136801"/>
            <a:ext cx="1137897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dirty="0" err="1">
                <a:latin typeface="+mj-lt"/>
              </a:rPr>
              <a:t>Tìm</a:t>
            </a:r>
            <a:r>
              <a:rPr lang="vi-VN" sz="4400" dirty="0">
                <a:latin typeface="+mj-lt"/>
              </a:rPr>
              <a:t> thông tin </a:t>
            </a:r>
            <a:r>
              <a:rPr lang="vi-VN" sz="4400" dirty="0" err="1">
                <a:latin typeface="+mj-lt"/>
              </a:rPr>
              <a:t>về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solidFill>
                  <a:srgbClr val="00B050"/>
                </a:solidFill>
                <a:latin typeface="+mj-lt"/>
              </a:rPr>
              <a:t>Ngày</a:t>
            </a:r>
            <a:r>
              <a:rPr lang="vi-VN" sz="4400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4400" dirty="0" err="1">
                <a:solidFill>
                  <a:srgbClr val="00B050"/>
                </a:solidFill>
                <a:latin typeface="+mj-lt"/>
              </a:rPr>
              <a:t>hội</a:t>
            </a:r>
            <a:r>
              <a:rPr lang="vi-VN" sz="4400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4400" dirty="0" err="1">
                <a:solidFill>
                  <a:srgbClr val="00B050"/>
                </a:solidFill>
                <a:latin typeface="+mj-lt"/>
              </a:rPr>
              <a:t>Trạng</a:t>
            </a:r>
            <a:r>
              <a:rPr lang="vi-VN" sz="4400" dirty="0">
                <a:solidFill>
                  <a:srgbClr val="00B050"/>
                </a:solidFill>
                <a:latin typeface="+mj-lt"/>
              </a:rPr>
              <a:t> Nguyên </a:t>
            </a:r>
            <a:r>
              <a:rPr lang="vi-VN" sz="4400" dirty="0" err="1">
                <a:solidFill>
                  <a:srgbClr val="00B050"/>
                </a:solidFill>
                <a:latin typeface="+mj-lt"/>
              </a:rPr>
              <a:t>nhỏ</a:t>
            </a:r>
            <a:r>
              <a:rPr lang="vi-VN" sz="4400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4400" dirty="0" err="1">
                <a:solidFill>
                  <a:srgbClr val="00B050"/>
                </a:solidFill>
                <a:latin typeface="+mj-lt"/>
              </a:rPr>
              <a:t>tuổi</a:t>
            </a:r>
            <a:r>
              <a:rPr lang="vi-VN" sz="4400" dirty="0">
                <a:latin typeface="+mj-lt"/>
              </a:rPr>
              <a:t> trên </a:t>
            </a:r>
            <a:r>
              <a:rPr lang="vi-VN" sz="4400" dirty="0" err="1">
                <a:latin typeface="+mj-lt"/>
              </a:rPr>
              <a:t>website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báo</a:t>
            </a:r>
            <a:r>
              <a:rPr lang="vi-VN" sz="4400" dirty="0">
                <a:latin typeface="+mj-lt"/>
              </a:rPr>
              <a:t> </a:t>
            </a:r>
            <a:r>
              <a:rPr lang="vi-VN" sz="4400" i="1" dirty="0" err="1">
                <a:latin typeface="+mj-lt"/>
              </a:rPr>
              <a:t>Thiếu</a:t>
            </a:r>
            <a:r>
              <a:rPr lang="vi-VN" sz="4400" i="1" dirty="0">
                <a:latin typeface="+mj-lt"/>
              </a:rPr>
              <a:t> niên </a:t>
            </a:r>
            <a:r>
              <a:rPr lang="vi-VN" sz="4400" i="1" dirty="0" err="1">
                <a:latin typeface="+mj-lt"/>
              </a:rPr>
              <a:t>Tiền</a:t>
            </a:r>
            <a:r>
              <a:rPr lang="vi-VN" sz="4400" i="1" dirty="0">
                <a:latin typeface="+mj-lt"/>
              </a:rPr>
              <a:t> phong </a:t>
            </a:r>
            <a:r>
              <a:rPr lang="vi-VN" sz="4400" i="1" dirty="0" err="1">
                <a:latin typeface="+mj-lt"/>
              </a:rPr>
              <a:t>và</a:t>
            </a:r>
            <a:r>
              <a:rPr lang="vi-VN" sz="4400" i="1" dirty="0">
                <a:latin typeface="+mj-lt"/>
              </a:rPr>
              <a:t> Nhi </a:t>
            </a:r>
            <a:r>
              <a:rPr lang="vi-VN" sz="4400" i="1" dirty="0" err="1">
                <a:latin typeface="+mj-lt"/>
              </a:rPr>
              <a:t>đồng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tại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địa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chỉ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>
                <a:solidFill>
                  <a:srgbClr val="00B050"/>
                </a:solidFill>
                <a:latin typeface="+mj-lt"/>
              </a:rPr>
              <a:t>thieunien.vn </a:t>
            </a:r>
            <a:r>
              <a:rPr lang="vi-VN" sz="4400" dirty="0" err="1">
                <a:latin typeface="+mj-lt"/>
              </a:rPr>
              <a:t>bằng</a:t>
            </a:r>
            <a:r>
              <a:rPr lang="vi-VN" sz="4400" dirty="0">
                <a:latin typeface="+mj-lt"/>
              </a:rPr>
              <a:t> công </a:t>
            </a:r>
            <a:r>
              <a:rPr lang="vi-VN" sz="4400" dirty="0" err="1">
                <a:latin typeface="+mj-lt"/>
              </a:rPr>
              <a:t>cụ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tìm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kiếm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của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website</a:t>
            </a:r>
            <a:r>
              <a:rPr lang="vi-VN" sz="4400" dirty="0">
                <a:latin typeface="+mj-lt"/>
              </a:rPr>
              <a:t>. Sao </a:t>
            </a:r>
            <a:r>
              <a:rPr lang="vi-VN" sz="4400" dirty="0" err="1">
                <a:latin typeface="+mj-lt"/>
              </a:rPr>
              <a:t>chép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hoặc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trình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bày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lại</a:t>
            </a:r>
            <a:r>
              <a:rPr lang="vi-VN" sz="4400" dirty="0">
                <a:latin typeface="+mj-lt"/>
              </a:rPr>
              <a:t> thông tin </a:t>
            </a:r>
            <a:r>
              <a:rPr lang="vi-VN" sz="4400" dirty="0" err="1">
                <a:latin typeface="+mj-lt"/>
              </a:rPr>
              <a:t>tìm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được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vào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tệp</a:t>
            </a:r>
            <a:r>
              <a:rPr lang="vi-VN" sz="4400" dirty="0">
                <a:latin typeface="+mj-lt"/>
              </a:rPr>
              <a:t> văn </a:t>
            </a:r>
            <a:r>
              <a:rPr lang="vi-VN" sz="4400" dirty="0" err="1">
                <a:latin typeface="+mj-lt"/>
              </a:rPr>
              <a:t>bản</a:t>
            </a:r>
            <a:r>
              <a:rPr lang="vi-VN" sz="4400" dirty="0">
                <a:latin typeface="+mj-lt"/>
              </a:rPr>
              <a:t>, </a:t>
            </a:r>
            <a:r>
              <a:rPr lang="vi-VN" sz="4400" dirty="0" err="1">
                <a:latin typeface="+mj-lt"/>
              </a:rPr>
              <a:t>tệp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hình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ảnh</a:t>
            </a:r>
            <a:r>
              <a:rPr lang="vi-VN" sz="4400" dirty="0">
                <a:latin typeface="+mj-lt"/>
              </a:rPr>
              <a:t> trên </a:t>
            </a:r>
            <a:r>
              <a:rPr lang="vi-VN" sz="4400" dirty="0" err="1">
                <a:latin typeface="+mj-lt"/>
              </a:rPr>
              <a:t>máy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tính</a:t>
            </a:r>
            <a:endParaRPr lang="en-US" sz="4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C680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11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1" name="Google Shape;511;p28"/>
          <p:cNvGrpSpPr/>
          <p:nvPr/>
        </p:nvGrpSpPr>
        <p:grpSpPr>
          <a:xfrm>
            <a:off x="278000" y="203825"/>
            <a:ext cx="17544871" cy="9647599"/>
            <a:chOff x="0" y="-144661"/>
            <a:chExt cx="23393161" cy="12863465"/>
          </a:xfrm>
        </p:grpSpPr>
        <p:grpSp>
          <p:nvGrpSpPr>
            <p:cNvPr id="512" name="Google Shape;512;p28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513" name="Google Shape;513;p28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514" name="Google Shape;514;p2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5" name="Google Shape;515;p28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516" name="Google Shape;516;p28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C86B"/>
              </a:solidFill>
              <a:ln>
                <a:noFill/>
              </a:ln>
            </p:spPr>
          </p:sp>
          <p:sp>
            <p:nvSpPr>
              <p:cNvPr id="517" name="Google Shape;517;p2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27" name="Google Shape;527;p28"/>
          <p:cNvPicPr preferRelativeResize="0"/>
          <p:nvPr/>
        </p:nvPicPr>
        <p:blipFill rotWithShape="1">
          <a:blip r:embed="rId4">
            <a:alphaModFix/>
          </a:blip>
          <a:srcRect l="25348" t="28508" r="30202" b="31558"/>
          <a:stretch/>
        </p:blipFill>
        <p:spPr>
          <a:xfrm rot="21137760">
            <a:off x="399664" y="327080"/>
            <a:ext cx="4376768" cy="2109821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28"/>
          <p:cNvSpPr txBox="1"/>
          <p:nvPr/>
        </p:nvSpPr>
        <p:spPr>
          <a:xfrm>
            <a:off x="1676316" y="910955"/>
            <a:ext cx="2727981" cy="758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i="0" u="none" strike="noStrike" cap="none" dirty="0" err="1">
                <a:solidFill>
                  <a:srgbClr val="00B050"/>
                </a:solidFill>
                <a:latin typeface="+mj-lt"/>
                <a:ea typeface="Paytone One"/>
                <a:cs typeface="Paytone One"/>
                <a:sym typeface="Paytone One"/>
              </a:rPr>
              <a:t>Hướng</a:t>
            </a:r>
            <a:r>
              <a:rPr lang="vi-VN" sz="3600" b="1" i="0" u="none" strike="noStrike" cap="none" dirty="0">
                <a:solidFill>
                  <a:srgbClr val="00B050"/>
                </a:solidFill>
                <a:latin typeface="+mj-lt"/>
                <a:ea typeface="Paytone One"/>
                <a:cs typeface="Paytone One"/>
                <a:sym typeface="Paytone One"/>
              </a:rPr>
              <a:t> </a:t>
            </a:r>
            <a:r>
              <a:rPr lang="vi-VN" sz="3600" b="1" i="0" u="none" strike="noStrike" cap="none" dirty="0" err="1">
                <a:solidFill>
                  <a:srgbClr val="00B050"/>
                </a:solidFill>
                <a:latin typeface="+mj-lt"/>
                <a:ea typeface="Paytone One"/>
                <a:cs typeface="Paytone One"/>
                <a:sym typeface="Paytone One"/>
              </a:rPr>
              <a:t>dẫn</a:t>
            </a:r>
            <a:endParaRPr sz="3600" b="1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524" name="Google Shape;524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7043276">
            <a:off x="16485002" y="494724"/>
            <a:ext cx="3824684" cy="2350442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28"/>
          <p:cNvSpPr txBox="1"/>
          <p:nvPr/>
        </p:nvSpPr>
        <p:spPr>
          <a:xfrm>
            <a:off x="5355387" y="461434"/>
            <a:ext cx="9796366" cy="197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Bước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1: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Khởi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động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trình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duyệt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web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,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nhập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địa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chỉ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thieunien.vn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vào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thanh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địa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chỉ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rồi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nhấn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phím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Enter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. Trang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chủ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của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website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được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mở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ra.</a:t>
            </a:r>
            <a:endParaRPr lang="en-US" sz="3200" b="1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21" name="Google Shape;525;p28">
            <a:extLst>
              <a:ext uri="{FF2B5EF4-FFF2-40B4-BE49-F238E27FC236}">
                <a16:creationId xmlns:a16="http://schemas.microsoft.com/office/drawing/2014/main" id="{7C291E89-5503-4F0F-AFB7-4014608BF272}"/>
              </a:ext>
            </a:extLst>
          </p:cNvPr>
          <p:cNvSpPr txBox="1"/>
          <p:nvPr/>
        </p:nvSpPr>
        <p:spPr>
          <a:xfrm>
            <a:off x="1832534" y="2659416"/>
            <a:ext cx="15520284" cy="148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rgbClr val="0000CC"/>
                </a:solidFill>
                <a:latin typeface="+mj-lt"/>
              </a:rPr>
              <a:t>Bước 2: Thực hiện các thao tác như hướng dẫn trong Hình 7 và kết quả tìm kiếm </a:t>
            </a:r>
            <a:endParaRPr lang="en-US" sz="3200" b="1" dirty="0">
              <a:solidFill>
                <a:srgbClr val="0000CC"/>
              </a:solidFill>
              <a:latin typeface="+mj-lt"/>
            </a:endParaRPr>
          </a:p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rgbClr val="0000CC"/>
                </a:solidFill>
                <a:latin typeface="+mj-lt"/>
              </a:rPr>
              <a:t>được hiển thị như Hình 8</a:t>
            </a:r>
            <a:r>
              <a:rPr lang="vi-VN" sz="4000" b="1" dirty="0">
                <a:solidFill>
                  <a:srgbClr val="0000CC"/>
                </a:solidFill>
              </a:rPr>
              <a:t>.</a:t>
            </a:r>
            <a:endParaRPr lang="en-US" sz="3200" b="1" dirty="0">
              <a:solidFill>
                <a:srgbClr val="0000CC"/>
              </a:solidFill>
              <a:latin typeface="+mj-lt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C8A7DD-D34D-4652-BF19-B53584665D3A}"/>
              </a:ext>
            </a:extLst>
          </p:cNvPr>
          <p:cNvGrpSpPr/>
          <p:nvPr/>
        </p:nvGrpSpPr>
        <p:grpSpPr>
          <a:xfrm>
            <a:off x="736298" y="4362519"/>
            <a:ext cx="7963829" cy="4694117"/>
            <a:chOff x="0" y="0"/>
            <a:chExt cx="5443182" cy="110070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25D4F92-B809-4879-AE1F-264746FAE193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0" y="2301"/>
              <a:ext cx="2498547" cy="726017"/>
            </a:xfrm>
            <a:prstGeom prst="rect">
              <a:avLst/>
            </a:prstGeom>
          </p:spPr>
        </p:pic>
        <p:sp>
          <p:nvSpPr>
            <p:cNvPr id="24" name="Shape 1178">
              <a:extLst>
                <a:ext uri="{FF2B5EF4-FFF2-40B4-BE49-F238E27FC236}">
                  <a16:creationId xmlns:a16="http://schemas.microsoft.com/office/drawing/2014/main" id="{269B14EB-8E2C-473D-997A-B48710688775}"/>
                </a:ext>
              </a:extLst>
            </p:cNvPr>
            <p:cNvSpPr/>
            <p:nvPr/>
          </p:nvSpPr>
          <p:spPr>
            <a:xfrm>
              <a:off x="6" y="2299"/>
              <a:ext cx="2498547" cy="726021"/>
            </a:xfrm>
            <a:custGeom>
              <a:avLst/>
              <a:gdLst/>
              <a:ahLst/>
              <a:cxnLst/>
              <a:rect l="0" t="0" r="0" b="0"/>
              <a:pathLst>
                <a:path w="2498547" h="726021">
                  <a:moveTo>
                    <a:pt x="0" y="726021"/>
                  </a:moveTo>
                  <a:lnTo>
                    <a:pt x="2498547" y="726021"/>
                  </a:lnTo>
                  <a:lnTo>
                    <a:pt x="2498547" y="0"/>
                  </a:lnTo>
                  <a:lnTo>
                    <a:pt x="0" y="0"/>
                  </a:lnTo>
                  <a:close/>
                </a:path>
              </a:pathLst>
            </a:custGeom>
            <a:ln w="5956" cap="flat">
              <a:miter lim="100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Shape 1179">
              <a:extLst>
                <a:ext uri="{FF2B5EF4-FFF2-40B4-BE49-F238E27FC236}">
                  <a16:creationId xmlns:a16="http://schemas.microsoft.com/office/drawing/2014/main" id="{C6CDD151-E75C-4A79-9890-2170A0DEB719}"/>
                </a:ext>
              </a:extLst>
            </p:cNvPr>
            <p:cNvSpPr/>
            <p:nvPr/>
          </p:nvSpPr>
          <p:spPr>
            <a:xfrm>
              <a:off x="296322" y="822160"/>
              <a:ext cx="1139304" cy="263296"/>
            </a:xfrm>
            <a:custGeom>
              <a:avLst/>
              <a:gdLst/>
              <a:ahLst/>
              <a:cxnLst/>
              <a:rect l="0" t="0" r="0" b="0"/>
              <a:pathLst>
                <a:path w="1139304" h="263296">
                  <a:moveTo>
                    <a:pt x="0" y="263296"/>
                  </a:moveTo>
                  <a:lnTo>
                    <a:pt x="1139304" y="263296"/>
                  </a:lnTo>
                  <a:lnTo>
                    <a:pt x="1139304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miter lim="100000"/>
            </a:ln>
          </p:spPr>
          <p:style>
            <a:lnRef idx="1">
              <a:srgbClr val="D1222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FA871D-45CA-4721-81EE-D3A61E499E5C}"/>
                </a:ext>
              </a:extLst>
            </p:cNvPr>
            <p:cNvSpPr/>
            <p:nvPr/>
          </p:nvSpPr>
          <p:spPr>
            <a:xfrm>
              <a:off x="377818" y="856865"/>
              <a:ext cx="99724" cy="2438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l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2</a:t>
              </a:r>
              <a:endParaRPr lang="en-US" sz="13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5264800-7BB3-4920-AB98-293F91F75C05}"/>
                </a:ext>
              </a:extLst>
            </p:cNvPr>
            <p:cNvSpPr/>
            <p:nvPr/>
          </p:nvSpPr>
          <p:spPr>
            <a:xfrm>
              <a:off x="452799" y="856865"/>
              <a:ext cx="1187552" cy="2438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l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.</a:t>
              </a:r>
              <a:r>
                <a:rPr lang="en-US" sz="1200" i="1" spc="-55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Nhập</a:t>
              </a:r>
              <a:r>
                <a:rPr lang="en-US" sz="1200" i="1" spc="-55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từ</a:t>
              </a:r>
              <a:r>
                <a:rPr lang="en-US" sz="1200" i="1" spc="-55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khoá</a:t>
              </a:r>
              <a:endParaRPr lang="en-US" sz="13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28" name="Shape 1181">
              <a:extLst>
                <a:ext uri="{FF2B5EF4-FFF2-40B4-BE49-F238E27FC236}">
                  <a16:creationId xmlns:a16="http://schemas.microsoft.com/office/drawing/2014/main" id="{C5024CC3-B565-4C82-AA9F-40E0D62A2971}"/>
                </a:ext>
              </a:extLst>
            </p:cNvPr>
            <p:cNvSpPr/>
            <p:nvPr/>
          </p:nvSpPr>
          <p:spPr>
            <a:xfrm>
              <a:off x="2888316" y="394754"/>
              <a:ext cx="2039303" cy="263296"/>
            </a:xfrm>
            <a:custGeom>
              <a:avLst/>
              <a:gdLst/>
              <a:ahLst/>
              <a:cxnLst/>
              <a:rect l="0" t="0" r="0" b="0"/>
              <a:pathLst>
                <a:path w="2039303" h="263296">
                  <a:moveTo>
                    <a:pt x="0" y="263296"/>
                  </a:moveTo>
                  <a:lnTo>
                    <a:pt x="2039303" y="263296"/>
                  </a:lnTo>
                  <a:lnTo>
                    <a:pt x="2039303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miter lim="100000"/>
            </a:ln>
          </p:spPr>
          <p:style>
            <a:lnRef idx="1">
              <a:srgbClr val="D1222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CDAFBB7-D38C-4947-B1BA-A91A8193A26B}"/>
                </a:ext>
              </a:extLst>
            </p:cNvPr>
            <p:cNvSpPr/>
            <p:nvPr/>
          </p:nvSpPr>
          <p:spPr>
            <a:xfrm>
              <a:off x="3029764" y="429459"/>
              <a:ext cx="99724" cy="2438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l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3</a:t>
              </a:r>
              <a:endParaRPr lang="en-US" sz="13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B4360CB-8ABB-43CC-9F45-C40D0AA04F62}"/>
                </a:ext>
              </a:extLst>
            </p:cNvPr>
            <p:cNvSpPr/>
            <p:nvPr/>
          </p:nvSpPr>
          <p:spPr>
            <a:xfrm>
              <a:off x="3104744" y="429459"/>
              <a:ext cx="1391055" cy="2438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l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.</a:t>
              </a:r>
              <a:r>
                <a:rPr lang="en-US" sz="1200" i="1" spc="-55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Nháy</a:t>
              </a:r>
              <a:r>
                <a:rPr lang="en-US" sz="1200" i="1" spc="-55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chuột</a:t>
              </a:r>
              <a:r>
                <a:rPr lang="en-US" sz="1200" i="1" spc="-55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vào</a:t>
              </a:r>
              <a:r>
                <a:rPr lang="en-US" sz="1200" i="1" spc="-55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n-US" sz="13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00E93D8-3168-4048-A108-7DAAE689CE29}"/>
                </a:ext>
              </a:extLst>
            </p:cNvPr>
            <p:cNvSpPr/>
            <p:nvPr/>
          </p:nvSpPr>
          <p:spPr>
            <a:xfrm>
              <a:off x="4150651" y="423973"/>
              <a:ext cx="825970" cy="25113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l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Tìm</a:t>
              </a:r>
              <a:r>
                <a:rPr lang="en-US" sz="1200" b="1" spc="-30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200" b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kiếm</a:t>
              </a:r>
              <a:endParaRPr lang="en-US" sz="13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" name="Shape 1184">
              <a:extLst>
                <a:ext uri="{FF2B5EF4-FFF2-40B4-BE49-F238E27FC236}">
                  <a16:creationId xmlns:a16="http://schemas.microsoft.com/office/drawing/2014/main" id="{69CFCA81-1CF3-4656-ACBA-1DB4823C2629}"/>
                </a:ext>
              </a:extLst>
            </p:cNvPr>
            <p:cNvSpPr/>
            <p:nvPr/>
          </p:nvSpPr>
          <p:spPr>
            <a:xfrm>
              <a:off x="2429342" y="526397"/>
              <a:ext cx="452628" cy="0"/>
            </a:xfrm>
            <a:custGeom>
              <a:avLst/>
              <a:gdLst/>
              <a:ahLst/>
              <a:cxnLst/>
              <a:rect l="0" t="0" r="0" b="0"/>
              <a:pathLst>
                <a:path w="452628">
                  <a:moveTo>
                    <a:pt x="452628" y="0"/>
                  </a:moveTo>
                  <a:lnTo>
                    <a:pt x="0" y="0"/>
                  </a:lnTo>
                </a:path>
              </a:pathLst>
            </a:custGeom>
            <a:ln w="12700" cap="flat">
              <a:miter lim="100000"/>
            </a:ln>
          </p:spPr>
          <p:style>
            <a:lnRef idx="1">
              <a:srgbClr val="D1222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Shape 1185">
              <a:extLst>
                <a:ext uri="{FF2B5EF4-FFF2-40B4-BE49-F238E27FC236}">
                  <a16:creationId xmlns:a16="http://schemas.microsoft.com/office/drawing/2014/main" id="{436C9FA8-ECB0-4D91-93AA-807D4043572D}"/>
                </a:ext>
              </a:extLst>
            </p:cNvPr>
            <p:cNvSpPr/>
            <p:nvPr/>
          </p:nvSpPr>
          <p:spPr>
            <a:xfrm>
              <a:off x="2359968" y="493987"/>
              <a:ext cx="89065" cy="64821"/>
            </a:xfrm>
            <a:custGeom>
              <a:avLst/>
              <a:gdLst/>
              <a:ahLst/>
              <a:cxnLst/>
              <a:rect l="0" t="0" r="0" b="0"/>
              <a:pathLst>
                <a:path w="89065" h="64821">
                  <a:moveTo>
                    <a:pt x="89065" y="0"/>
                  </a:moveTo>
                  <a:cubicBezTo>
                    <a:pt x="69367" y="32410"/>
                    <a:pt x="89065" y="64821"/>
                    <a:pt x="89065" y="64821"/>
                  </a:cubicBezTo>
                  <a:lnTo>
                    <a:pt x="0" y="32410"/>
                  </a:lnTo>
                  <a:lnTo>
                    <a:pt x="89065" y="0"/>
                  </a:lnTo>
                  <a:close/>
                </a:path>
              </a:pathLst>
            </a:custGeom>
            <a:ln w="0" cap="flat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1222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Shape 1186">
              <a:extLst>
                <a:ext uri="{FF2B5EF4-FFF2-40B4-BE49-F238E27FC236}">
                  <a16:creationId xmlns:a16="http://schemas.microsoft.com/office/drawing/2014/main" id="{23F46733-8CFE-4B76-B53F-CF3B345ABE54}"/>
                </a:ext>
              </a:extLst>
            </p:cNvPr>
            <p:cNvSpPr/>
            <p:nvPr/>
          </p:nvSpPr>
          <p:spPr>
            <a:xfrm>
              <a:off x="865975" y="626665"/>
              <a:ext cx="0" cy="189141"/>
            </a:xfrm>
            <a:custGeom>
              <a:avLst/>
              <a:gdLst/>
              <a:ahLst/>
              <a:cxnLst/>
              <a:rect l="0" t="0" r="0" b="0"/>
              <a:pathLst>
                <a:path h="189141">
                  <a:moveTo>
                    <a:pt x="0" y="189141"/>
                  </a:moveTo>
                  <a:lnTo>
                    <a:pt x="0" y="0"/>
                  </a:lnTo>
                </a:path>
              </a:pathLst>
            </a:custGeom>
            <a:ln w="12700" cap="flat">
              <a:miter lim="100000"/>
            </a:ln>
          </p:spPr>
          <p:style>
            <a:lnRef idx="1">
              <a:srgbClr val="D1222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187">
              <a:extLst>
                <a:ext uri="{FF2B5EF4-FFF2-40B4-BE49-F238E27FC236}">
                  <a16:creationId xmlns:a16="http://schemas.microsoft.com/office/drawing/2014/main" id="{E7E45CEB-2193-4E0A-AC4C-FF74E756B06A}"/>
                </a:ext>
              </a:extLst>
            </p:cNvPr>
            <p:cNvSpPr/>
            <p:nvPr/>
          </p:nvSpPr>
          <p:spPr>
            <a:xfrm>
              <a:off x="833565" y="557297"/>
              <a:ext cx="64821" cy="89065"/>
            </a:xfrm>
            <a:custGeom>
              <a:avLst/>
              <a:gdLst/>
              <a:ahLst/>
              <a:cxnLst/>
              <a:rect l="0" t="0" r="0" b="0"/>
              <a:pathLst>
                <a:path w="64821" h="89065">
                  <a:moveTo>
                    <a:pt x="32410" y="0"/>
                  </a:moveTo>
                  <a:lnTo>
                    <a:pt x="64821" y="89065"/>
                  </a:lnTo>
                  <a:cubicBezTo>
                    <a:pt x="32410" y="69367"/>
                    <a:pt x="0" y="89065"/>
                    <a:pt x="0" y="89065"/>
                  </a:cubicBezTo>
                  <a:lnTo>
                    <a:pt x="32410" y="0"/>
                  </a:lnTo>
                  <a:close/>
                </a:path>
              </a:pathLst>
            </a:custGeom>
            <a:ln w="0" cap="flat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1222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1188">
              <a:extLst>
                <a:ext uri="{FF2B5EF4-FFF2-40B4-BE49-F238E27FC236}">
                  <a16:creationId xmlns:a16="http://schemas.microsoft.com/office/drawing/2014/main" id="{CB4E5962-4FFD-4CAE-9D4A-10616F88D7DF}"/>
                </a:ext>
              </a:extLst>
            </p:cNvPr>
            <p:cNvSpPr/>
            <p:nvPr/>
          </p:nvSpPr>
          <p:spPr>
            <a:xfrm>
              <a:off x="2888316" y="0"/>
              <a:ext cx="2039303" cy="263296"/>
            </a:xfrm>
            <a:custGeom>
              <a:avLst/>
              <a:gdLst/>
              <a:ahLst/>
              <a:cxnLst/>
              <a:rect l="0" t="0" r="0" b="0"/>
              <a:pathLst>
                <a:path w="2039303" h="263296">
                  <a:moveTo>
                    <a:pt x="0" y="263296"/>
                  </a:moveTo>
                  <a:lnTo>
                    <a:pt x="2039303" y="263296"/>
                  </a:lnTo>
                  <a:lnTo>
                    <a:pt x="2039303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miter lim="100000"/>
            </a:ln>
          </p:spPr>
          <p:style>
            <a:lnRef idx="1">
              <a:srgbClr val="D1222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CF8AB16-5012-4C4C-98FC-D5F6B58F1455}"/>
                </a:ext>
              </a:extLst>
            </p:cNvPr>
            <p:cNvSpPr/>
            <p:nvPr/>
          </p:nvSpPr>
          <p:spPr>
            <a:xfrm>
              <a:off x="2956613" y="34711"/>
              <a:ext cx="99724" cy="2438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l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1</a:t>
              </a:r>
              <a:endParaRPr lang="en-US" sz="13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3A55B00-BE2B-49F9-AB6D-4532C990001C}"/>
                </a:ext>
              </a:extLst>
            </p:cNvPr>
            <p:cNvSpPr/>
            <p:nvPr/>
          </p:nvSpPr>
          <p:spPr>
            <a:xfrm>
              <a:off x="3031593" y="34711"/>
              <a:ext cx="2411589" cy="2438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l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.</a:t>
              </a:r>
              <a:r>
                <a:rPr lang="en-US" sz="1200" i="1" spc="-55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Nháy</a:t>
              </a:r>
              <a:r>
                <a:rPr lang="en-US" sz="1200" i="1" spc="-55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chuột</a:t>
              </a:r>
              <a:r>
                <a:rPr lang="en-US" sz="1200" i="1" spc="-55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vào</a:t>
              </a:r>
              <a:r>
                <a:rPr lang="en-US" sz="1200" i="1" spc="-55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nút</a:t>
              </a:r>
              <a:r>
                <a:rPr lang="en-US" sz="1200" i="1" spc="-55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tìm</a:t>
              </a:r>
              <a:r>
                <a:rPr lang="en-US" sz="1200" i="1" spc="-55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kiếm</a:t>
              </a:r>
              <a:endParaRPr lang="en-US" sz="13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9" name="Shape 1190">
              <a:extLst>
                <a:ext uri="{FF2B5EF4-FFF2-40B4-BE49-F238E27FC236}">
                  <a16:creationId xmlns:a16="http://schemas.microsoft.com/office/drawing/2014/main" id="{1E7E040D-8505-4F17-BB2F-20C07EB6F4B4}"/>
                </a:ext>
              </a:extLst>
            </p:cNvPr>
            <p:cNvSpPr/>
            <p:nvPr/>
          </p:nvSpPr>
          <p:spPr>
            <a:xfrm>
              <a:off x="2576344" y="99242"/>
              <a:ext cx="305626" cy="0"/>
            </a:xfrm>
            <a:custGeom>
              <a:avLst/>
              <a:gdLst/>
              <a:ahLst/>
              <a:cxnLst/>
              <a:rect l="0" t="0" r="0" b="0"/>
              <a:pathLst>
                <a:path w="305626">
                  <a:moveTo>
                    <a:pt x="305626" y="0"/>
                  </a:moveTo>
                  <a:lnTo>
                    <a:pt x="0" y="0"/>
                  </a:lnTo>
                </a:path>
              </a:pathLst>
            </a:custGeom>
            <a:ln w="12700" cap="flat">
              <a:miter lim="100000"/>
            </a:ln>
          </p:spPr>
          <p:style>
            <a:lnRef idx="1">
              <a:srgbClr val="D1222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Shape 1191">
              <a:extLst>
                <a:ext uri="{FF2B5EF4-FFF2-40B4-BE49-F238E27FC236}">
                  <a16:creationId xmlns:a16="http://schemas.microsoft.com/office/drawing/2014/main" id="{35B0888F-862C-4776-995B-D4225A5AD4EE}"/>
                </a:ext>
              </a:extLst>
            </p:cNvPr>
            <p:cNvSpPr/>
            <p:nvPr/>
          </p:nvSpPr>
          <p:spPr>
            <a:xfrm>
              <a:off x="2506967" y="66831"/>
              <a:ext cx="89052" cy="64821"/>
            </a:xfrm>
            <a:custGeom>
              <a:avLst/>
              <a:gdLst/>
              <a:ahLst/>
              <a:cxnLst/>
              <a:rect l="0" t="0" r="0" b="0"/>
              <a:pathLst>
                <a:path w="89052" h="64821">
                  <a:moveTo>
                    <a:pt x="89052" y="0"/>
                  </a:moveTo>
                  <a:cubicBezTo>
                    <a:pt x="69367" y="32410"/>
                    <a:pt x="89052" y="64821"/>
                    <a:pt x="89052" y="64821"/>
                  </a:cubicBezTo>
                  <a:lnTo>
                    <a:pt x="0" y="32410"/>
                  </a:lnTo>
                  <a:lnTo>
                    <a:pt x="89052" y="0"/>
                  </a:lnTo>
                  <a:close/>
                </a:path>
              </a:pathLst>
            </a:custGeom>
            <a:ln w="0" cap="flat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1222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Shape 1192">
              <a:extLst>
                <a:ext uri="{FF2B5EF4-FFF2-40B4-BE49-F238E27FC236}">
                  <a16:creationId xmlns:a16="http://schemas.microsoft.com/office/drawing/2014/main" id="{7AE9E6C9-C460-4307-9BCB-E025CCD2ECAB}"/>
                </a:ext>
              </a:extLst>
            </p:cNvPr>
            <p:cNvSpPr/>
            <p:nvPr/>
          </p:nvSpPr>
          <p:spPr>
            <a:xfrm>
              <a:off x="2243918" y="2997"/>
              <a:ext cx="256705" cy="215112"/>
            </a:xfrm>
            <a:custGeom>
              <a:avLst/>
              <a:gdLst/>
              <a:ahLst/>
              <a:cxnLst/>
              <a:rect l="0" t="0" r="0" b="0"/>
              <a:pathLst>
                <a:path w="256705" h="215112">
                  <a:moveTo>
                    <a:pt x="0" y="215112"/>
                  </a:moveTo>
                  <a:lnTo>
                    <a:pt x="256705" y="215112"/>
                  </a:lnTo>
                  <a:lnTo>
                    <a:pt x="256705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miter lim="100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4" name="Google Shape;525;p28">
            <a:extLst>
              <a:ext uri="{FF2B5EF4-FFF2-40B4-BE49-F238E27FC236}">
                <a16:creationId xmlns:a16="http://schemas.microsoft.com/office/drawing/2014/main" id="{49ADAEB7-3F73-4AEB-94B1-3EF92C48D8B1}"/>
              </a:ext>
            </a:extLst>
          </p:cNvPr>
          <p:cNvSpPr txBox="1"/>
          <p:nvPr/>
        </p:nvSpPr>
        <p:spPr>
          <a:xfrm>
            <a:off x="973341" y="9160078"/>
            <a:ext cx="6091991" cy="577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i="1" dirty="0" err="1">
                <a:latin typeface="+mj-lt"/>
              </a:rPr>
              <a:t>Hình</a:t>
            </a:r>
            <a:r>
              <a:rPr lang="vi-VN" sz="2800" b="1" i="1" dirty="0">
                <a:latin typeface="+mj-lt"/>
              </a:rPr>
              <a:t> 7. </a:t>
            </a:r>
            <a:r>
              <a:rPr lang="vi-VN" sz="2800" b="1" i="1" dirty="0" err="1">
                <a:latin typeface="+mj-lt"/>
              </a:rPr>
              <a:t>Tìm</a:t>
            </a:r>
            <a:r>
              <a:rPr lang="vi-VN" sz="2800" b="1" i="1" dirty="0">
                <a:latin typeface="+mj-lt"/>
              </a:rPr>
              <a:t> </a:t>
            </a:r>
            <a:r>
              <a:rPr lang="vi-VN" sz="2800" b="1" i="1" dirty="0" err="1">
                <a:latin typeface="+mj-lt"/>
              </a:rPr>
              <a:t>kiếm</a:t>
            </a:r>
            <a:r>
              <a:rPr lang="vi-VN" sz="2800" b="1" i="1" dirty="0">
                <a:latin typeface="+mj-lt"/>
              </a:rPr>
              <a:t> thông tin trên </a:t>
            </a:r>
            <a:r>
              <a:rPr lang="vi-VN" sz="2800" b="1" i="1" dirty="0" err="1">
                <a:latin typeface="+mj-lt"/>
              </a:rPr>
              <a:t>Website</a:t>
            </a:r>
            <a:endParaRPr lang="en-US" sz="2800" b="1" i="1" dirty="0">
              <a:latin typeface="+mj-l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F976D54-474F-4074-B40C-C268299956F9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8749795" y="3452783"/>
            <a:ext cx="8934429" cy="5667454"/>
          </a:xfrm>
          <a:prstGeom prst="rect">
            <a:avLst/>
          </a:prstGeom>
        </p:spPr>
      </p:pic>
      <p:sp>
        <p:nvSpPr>
          <p:cNvPr id="47" name="Google Shape;525;p28">
            <a:extLst>
              <a:ext uri="{FF2B5EF4-FFF2-40B4-BE49-F238E27FC236}">
                <a16:creationId xmlns:a16="http://schemas.microsoft.com/office/drawing/2014/main" id="{358BA359-C7D3-4C31-A5B5-7A9E1A049178}"/>
              </a:ext>
            </a:extLst>
          </p:cNvPr>
          <p:cNvSpPr txBox="1"/>
          <p:nvPr/>
        </p:nvSpPr>
        <p:spPr>
          <a:xfrm>
            <a:off x="11298844" y="9096260"/>
            <a:ext cx="4920615" cy="659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i="1" dirty="0" err="1">
                <a:latin typeface="+mj-lt"/>
              </a:rPr>
              <a:t>Hình</a:t>
            </a:r>
            <a:r>
              <a:rPr lang="vi-VN" sz="3200" b="1" i="1" dirty="0">
                <a:latin typeface="+mj-lt"/>
              </a:rPr>
              <a:t> 8. </a:t>
            </a:r>
            <a:r>
              <a:rPr lang="vi-VN" sz="3200" b="1" i="1" dirty="0" err="1">
                <a:latin typeface="+mj-lt"/>
              </a:rPr>
              <a:t>Kết</a:t>
            </a:r>
            <a:r>
              <a:rPr lang="vi-VN" sz="3200" b="1" i="1" dirty="0">
                <a:latin typeface="+mj-lt"/>
              </a:rPr>
              <a:t> </a:t>
            </a:r>
            <a:r>
              <a:rPr lang="vi-VN" sz="3200" b="1" i="1" dirty="0" err="1">
                <a:latin typeface="+mj-lt"/>
              </a:rPr>
              <a:t>quả</a:t>
            </a:r>
            <a:r>
              <a:rPr lang="vi-VN" sz="3200" b="1" i="1" dirty="0">
                <a:latin typeface="+mj-lt"/>
              </a:rPr>
              <a:t> </a:t>
            </a:r>
            <a:r>
              <a:rPr lang="vi-VN" sz="3200" b="1" i="1" dirty="0" err="1">
                <a:latin typeface="+mj-lt"/>
              </a:rPr>
              <a:t>tìm</a:t>
            </a:r>
            <a:r>
              <a:rPr lang="vi-VN" sz="3200" b="1" i="1" dirty="0">
                <a:latin typeface="+mj-lt"/>
              </a:rPr>
              <a:t> </a:t>
            </a:r>
            <a:r>
              <a:rPr lang="vi-VN" sz="3200" b="1" i="1" dirty="0" err="1">
                <a:latin typeface="+mj-lt"/>
              </a:rPr>
              <a:t>kiếm</a:t>
            </a:r>
            <a:endParaRPr lang="en-US" sz="3200" b="1" i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542C"/>
        </a:solidFill>
        <a:effectLst/>
      </p:bgPr>
    </p:bg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32"/>
          <p:cNvGrpSpPr/>
          <p:nvPr/>
        </p:nvGrpSpPr>
        <p:grpSpPr>
          <a:xfrm>
            <a:off x="387343" y="229287"/>
            <a:ext cx="11460575" cy="9683764"/>
            <a:chOff x="0" y="-38100"/>
            <a:chExt cx="3018423" cy="2550456"/>
          </a:xfrm>
        </p:grpSpPr>
        <p:sp>
          <p:nvSpPr>
            <p:cNvPr id="610" name="Google Shape;610;p32"/>
            <p:cNvSpPr/>
            <p:nvPr/>
          </p:nvSpPr>
          <p:spPr>
            <a:xfrm>
              <a:off x="0" y="0"/>
              <a:ext cx="3018423" cy="2512356"/>
            </a:xfrm>
            <a:custGeom>
              <a:avLst/>
              <a:gdLst/>
              <a:ahLst/>
              <a:cxnLst/>
              <a:rect l="l" t="t" r="r" b="b"/>
              <a:pathLst>
                <a:path w="3018423" h="2512356" extrusionOk="0">
                  <a:moveTo>
                    <a:pt x="0" y="0"/>
                  </a:moveTo>
                  <a:lnTo>
                    <a:pt x="3018423" y="0"/>
                  </a:lnTo>
                  <a:lnTo>
                    <a:pt x="3018423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611" name="Google Shape;611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2" name="Google Shape;612;p32"/>
          <p:cNvGrpSpPr/>
          <p:nvPr/>
        </p:nvGrpSpPr>
        <p:grpSpPr>
          <a:xfrm>
            <a:off x="451354" y="290915"/>
            <a:ext cx="11331055" cy="9560509"/>
            <a:chOff x="0" y="-38100"/>
            <a:chExt cx="2984311" cy="2517994"/>
          </a:xfrm>
        </p:grpSpPr>
        <p:sp>
          <p:nvSpPr>
            <p:cNvPr id="613" name="Google Shape;613;p32"/>
            <p:cNvSpPr/>
            <p:nvPr/>
          </p:nvSpPr>
          <p:spPr>
            <a:xfrm>
              <a:off x="0" y="0"/>
              <a:ext cx="2984311" cy="2479894"/>
            </a:xfrm>
            <a:custGeom>
              <a:avLst/>
              <a:gdLst/>
              <a:ahLst/>
              <a:cxnLst/>
              <a:rect l="l" t="t" r="r" b="b"/>
              <a:pathLst>
                <a:path w="2984311" h="2479894" extrusionOk="0">
                  <a:moveTo>
                    <a:pt x="0" y="0"/>
                  </a:moveTo>
                  <a:lnTo>
                    <a:pt x="2984311" y="0"/>
                  </a:lnTo>
                  <a:lnTo>
                    <a:pt x="2984311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ABE7F5"/>
            </a:solidFill>
            <a:ln>
              <a:noFill/>
            </a:ln>
          </p:spPr>
        </p:sp>
        <p:sp>
          <p:nvSpPr>
            <p:cNvPr id="614" name="Google Shape;614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5" name="Google Shape;615;p32"/>
          <p:cNvGrpSpPr/>
          <p:nvPr/>
        </p:nvGrpSpPr>
        <p:grpSpPr>
          <a:xfrm>
            <a:off x="12152717" y="229287"/>
            <a:ext cx="5779496" cy="9683764"/>
            <a:chOff x="0" y="-38100"/>
            <a:chExt cx="1522172" cy="2550456"/>
          </a:xfrm>
        </p:grpSpPr>
        <p:sp>
          <p:nvSpPr>
            <p:cNvPr id="616" name="Google Shape;616;p32"/>
            <p:cNvSpPr/>
            <p:nvPr/>
          </p:nvSpPr>
          <p:spPr>
            <a:xfrm>
              <a:off x="0" y="0"/>
              <a:ext cx="1522172" cy="2512356"/>
            </a:xfrm>
            <a:custGeom>
              <a:avLst/>
              <a:gdLst/>
              <a:ahLst/>
              <a:cxnLst/>
              <a:rect l="l" t="t" r="r" b="b"/>
              <a:pathLst>
                <a:path w="1522172" h="2512356" extrusionOk="0">
                  <a:moveTo>
                    <a:pt x="0" y="0"/>
                  </a:moveTo>
                  <a:lnTo>
                    <a:pt x="1522172" y="0"/>
                  </a:lnTo>
                  <a:lnTo>
                    <a:pt x="1522172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617" name="Google Shape;617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8" name="Google Shape;618;p32"/>
          <p:cNvGrpSpPr/>
          <p:nvPr/>
        </p:nvGrpSpPr>
        <p:grpSpPr>
          <a:xfrm>
            <a:off x="12202861" y="290915"/>
            <a:ext cx="5665341" cy="9560509"/>
            <a:chOff x="0" y="-38100"/>
            <a:chExt cx="1492106" cy="2517994"/>
          </a:xfrm>
        </p:grpSpPr>
        <p:sp>
          <p:nvSpPr>
            <p:cNvPr id="619" name="Google Shape;619;p32"/>
            <p:cNvSpPr/>
            <p:nvPr/>
          </p:nvSpPr>
          <p:spPr>
            <a:xfrm>
              <a:off x="0" y="0"/>
              <a:ext cx="1492106" cy="2479894"/>
            </a:xfrm>
            <a:custGeom>
              <a:avLst/>
              <a:gdLst/>
              <a:ahLst/>
              <a:cxnLst/>
              <a:rect l="l" t="t" r="r" b="b"/>
              <a:pathLst>
                <a:path w="1492106" h="2479894" extrusionOk="0">
                  <a:moveTo>
                    <a:pt x="0" y="0"/>
                  </a:moveTo>
                  <a:lnTo>
                    <a:pt x="1492106" y="0"/>
                  </a:lnTo>
                  <a:lnTo>
                    <a:pt x="1492106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A5C680"/>
            </a:solidFill>
            <a:ln>
              <a:noFill/>
            </a:ln>
          </p:spPr>
        </p:sp>
        <p:sp>
          <p:nvSpPr>
            <p:cNvPr id="620" name="Google Shape;620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21" name="Google Shape;62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8436" y="971623"/>
            <a:ext cx="4798323" cy="118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9765" y="4941397"/>
            <a:ext cx="4531960" cy="1137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6087" y="4936175"/>
            <a:ext cx="4531960" cy="1137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6087" y="1048302"/>
            <a:ext cx="4531960" cy="113711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32"/>
          <p:cNvSpPr txBox="1"/>
          <p:nvPr/>
        </p:nvSpPr>
        <p:spPr>
          <a:xfrm>
            <a:off x="576046" y="2396167"/>
            <a:ext cx="5255679" cy="1979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Nháy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chuột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danh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web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Nháy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chuột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 chi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2" name="Google Shape;632;p32"/>
          <p:cNvSpPr txBox="1"/>
          <p:nvPr/>
        </p:nvSpPr>
        <p:spPr>
          <a:xfrm>
            <a:off x="6566087" y="2431579"/>
            <a:ext cx="4963927" cy="231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" marR="173990" indent="-2540" algn="just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dung,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635" name="Google Shape;635;p32"/>
          <p:cNvSpPr txBox="1"/>
          <p:nvPr/>
        </p:nvSpPr>
        <p:spPr>
          <a:xfrm>
            <a:off x="490180" y="6161540"/>
            <a:ext cx="5155393" cy="404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 err="1">
                <a:solidFill>
                  <a:schemeClr val="tx1"/>
                </a:solidFill>
                <a:latin typeface="+mj-lt"/>
              </a:rPr>
              <a:t>Đ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ể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sao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chép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biểu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tượng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bạn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nháy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phải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chuột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vào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hình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ảnh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chọn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chemeClr val="tx1"/>
                </a:solidFill>
                <a:effectLst/>
                <a:latin typeface="+mj-lt"/>
              </a:rPr>
              <a:t>Save</a:t>
            </a:r>
            <a:r>
              <a:rPr lang="vi-VN" sz="2800" b="1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chemeClr val="tx1"/>
                </a:solidFill>
                <a:effectLst/>
                <a:latin typeface="+mj-lt"/>
              </a:rPr>
              <a:t>image</a:t>
            </a:r>
            <a:r>
              <a:rPr lang="vi-VN" sz="2800" b="1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chemeClr val="tx1"/>
                </a:solidFill>
                <a:effectLst/>
                <a:latin typeface="+mj-lt"/>
              </a:rPr>
              <a:t>as</a:t>
            </a:r>
            <a:r>
              <a:rPr lang="vi-VN" sz="2800" b="1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(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Hình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9).  trong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cửa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sổ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chemeClr val="tx1"/>
                </a:solidFill>
                <a:effectLst/>
                <a:latin typeface="+mj-lt"/>
              </a:rPr>
              <a:t>Save</a:t>
            </a:r>
            <a:r>
              <a:rPr lang="vi-VN" sz="2800" b="1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chemeClr val="tx1"/>
                </a:solidFill>
                <a:effectLst/>
                <a:latin typeface="+mj-lt"/>
              </a:rPr>
              <a:t>As</a:t>
            </a:r>
            <a:r>
              <a:rPr lang="vi-VN" sz="2800" b="1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chọn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thư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mục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để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lưu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tệp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nhập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tên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tệp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là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logo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và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nhấn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nút</a:t>
            </a:r>
            <a:r>
              <a:rPr lang="vi-VN" sz="2800" b="1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chemeClr val="tx1"/>
                </a:solidFill>
                <a:effectLst/>
                <a:latin typeface="+mj-lt"/>
              </a:rPr>
              <a:t>Save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để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hoàn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thành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quá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trình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lưu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trữ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.</a:t>
            </a:r>
            <a:endParaRPr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36" name="Google Shape;636;p32"/>
          <p:cNvSpPr txBox="1"/>
          <p:nvPr/>
        </p:nvSpPr>
        <p:spPr>
          <a:xfrm>
            <a:off x="6135753" y="5937283"/>
            <a:ext cx="5437067" cy="4536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algn="just">
              <a:lnSpc>
                <a:spcPct val="134000"/>
              </a:lnSpc>
            </a:pPr>
            <a:r>
              <a:rPr lang="vi-VN" sz="2800" dirty="0" err="1">
                <a:solidFill>
                  <a:schemeClr val="tx1"/>
                </a:solidFill>
                <a:latin typeface="+mj-lt"/>
              </a:rPr>
              <a:t>Với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thông tin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dạng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văn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bản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, em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chọn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đoạn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văn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bản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muốn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sao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chép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nhấn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giữ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phím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+mj-lt"/>
              </a:rPr>
              <a:t>Ctrl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gõ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phím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C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để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sao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chép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mở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tệp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văn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bản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trên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máy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tính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nhấn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giữ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phím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+mj-lt"/>
              </a:rPr>
              <a:t>Ctrl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gõ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phím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V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để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dán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vào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tệp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văn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bản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. Lưu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lại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tệp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văn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bản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với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tên </a:t>
            </a:r>
            <a:r>
              <a:rPr lang="vi-VN" sz="2800" b="1" dirty="0" err="1">
                <a:solidFill>
                  <a:srgbClr val="002060"/>
                </a:solidFill>
                <a:latin typeface="+mj-lt"/>
              </a:rPr>
              <a:t>ThongtinCuocthi</a:t>
            </a:r>
            <a:endParaRPr lang="vi-VN" sz="2800" b="1" dirty="0">
              <a:solidFill>
                <a:srgbClr val="002060"/>
              </a:solidFill>
              <a:latin typeface="+mj-lt"/>
            </a:endParaRPr>
          </a:p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2" name="Google Shape;629;p32">
            <a:extLst>
              <a:ext uri="{FF2B5EF4-FFF2-40B4-BE49-F238E27FC236}">
                <a16:creationId xmlns:a16="http://schemas.microsoft.com/office/drawing/2014/main" id="{D1646930-24A9-4822-8C3D-08B7820DDF34}"/>
              </a:ext>
            </a:extLst>
          </p:cNvPr>
          <p:cNvSpPr txBox="1"/>
          <p:nvPr/>
        </p:nvSpPr>
        <p:spPr>
          <a:xfrm>
            <a:off x="2799630" y="981261"/>
            <a:ext cx="1729510" cy="824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 err="1">
                <a:solidFill>
                  <a:srgbClr val="FFFF00"/>
                </a:solidFill>
                <a:latin typeface="+mj-lt"/>
              </a:rPr>
              <a:t>Bước</a:t>
            </a:r>
            <a:r>
              <a:rPr lang="vi-VN" sz="4000" dirty="0">
                <a:solidFill>
                  <a:srgbClr val="FFFF00"/>
                </a:solidFill>
                <a:latin typeface="+mj-lt"/>
              </a:rPr>
              <a:t> 3</a:t>
            </a:r>
            <a:endParaRPr sz="4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3" name="Google Shape;629;p32">
            <a:extLst>
              <a:ext uri="{FF2B5EF4-FFF2-40B4-BE49-F238E27FC236}">
                <a16:creationId xmlns:a16="http://schemas.microsoft.com/office/drawing/2014/main" id="{164E8EBE-5CF4-4BCE-A654-B99C0DD37CAC}"/>
              </a:ext>
            </a:extLst>
          </p:cNvPr>
          <p:cNvSpPr txBox="1"/>
          <p:nvPr/>
        </p:nvSpPr>
        <p:spPr>
          <a:xfrm>
            <a:off x="2794510" y="4941397"/>
            <a:ext cx="1734630" cy="1649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 err="1">
                <a:solidFill>
                  <a:srgbClr val="FFFF00"/>
                </a:solidFill>
                <a:latin typeface="+mj-lt"/>
              </a:rPr>
              <a:t>Bước</a:t>
            </a:r>
            <a:r>
              <a:rPr lang="vi-VN" sz="4000" dirty="0">
                <a:solidFill>
                  <a:srgbClr val="FFFF00"/>
                </a:solidFill>
                <a:latin typeface="+mj-lt"/>
              </a:rPr>
              <a:t> 5	</a:t>
            </a:r>
            <a:endParaRPr sz="4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4" name="Google Shape;629;p32">
            <a:extLst>
              <a:ext uri="{FF2B5EF4-FFF2-40B4-BE49-F238E27FC236}">
                <a16:creationId xmlns:a16="http://schemas.microsoft.com/office/drawing/2014/main" id="{0AD712AF-0419-48CC-8178-840F38BB6E68}"/>
              </a:ext>
            </a:extLst>
          </p:cNvPr>
          <p:cNvSpPr txBox="1"/>
          <p:nvPr/>
        </p:nvSpPr>
        <p:spPr>
          <a:xfrm>
            <a:off x="8052343" y="1081454"/>
            <a:ext cx="2085247" cy="824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 err="1">
                <a:solidFill>
                  <a:srgbClr val="FFFF00"/>
                </a:solidFill>
                <a:latin typeface="+mj-lt"/>
              </a:rPr>
              <a:t>Bước</a:t>
            </a:r>
            <a:r>
              <a:rPr lang="vi-VN" sz="4000" dirty="0">
                <a:solidFill>
                  <a:srgbClr val="FFFF00"/>
                </a:solidFill>
                <a:latin typeface="+mj-lt"/>
              </a:rPr>
              <a:t> 4</a:t>
            </a:r>
            <a:endParaRPr sz="4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5" name="Google Shape;629;p32">
            <a:extLst>
              <a:ext uri="{FF2B5EF4-FFF2-40B4-BE49-F238E27FC236}">
                <a16:creationId xmlns:a16="http://schemas.microsoft.com/office/drawing/2014/main" id="{3C0FA945-0F0F-4BBF-878C-9F9496639C07}"/>
              </a:ext>
            </a:extLst>
          </p:cNvPr>
          <p:cNvSpPr txBox="1"/>
          <p:nvPr/>
        </p:nvSpPr>
        <p:spPr>
          <a:xfrm>
            <a:off x="8052343" y="4941397"/>
            <a:ext cx="2085247" cy="824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 err="1">
                <a:solidFill>
                  <a:srgbClr val="FFFF00"/>
                </a:solidFill>
                <a:latin typeface="+mj-lt"/>
              </a:rPr>
              <a:t>Bước</a:t>
            </a:r>
            <a:r>
              <a:rPr lang="vi-VN" sz="4000" dirty="0">
                <a:solidFill>
                  <a:srgbClr val="FFFF00"/>
                </a:solidFill>
                <a:latin typeface="+mj-lt"/>
              </a:rPr>
              <a:t> 6</a:t>
            </a:r>
            <a:endParaRPr sz="4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0" name="Google Shape;525;p28">
            <a:extLst>
              <a:ext uri="{FF2B5EF4-FFF2-40B4-BE49-F238E27FC236}">
                <a16:creationId xmlns:a16="http://schemas.microsoft.com/office/drawing/2014/main" id="{7D1083FD-3E20-4966-9B32-E271AD2BA6B2}"/>
              </a:ext>
            </a:extLst>
          </p:cNvPr>
          <p:cNvSpPr txBox="1"/>
          <p:nvPr/>
        </p:nvSpPr>
        <p:spPr>
          <a:xfrm>
            <a:off x="12739255" y="7522585"/>
            <a:ext cx="5128947" cy="659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i="1" dirty="0" err="1">
                <a:latin typeface="+mj-lt"/>
              </a:rPr>
              <a:t>Hình</a:t>
            </a:r>
            <a:r>
              <a:rPr lang="vi-VN" sz="3200" b="1" i="1" dirty="0">
                <a:latin typeface="+mj-lt"/>
              </a:rPr>
              <a:t> 9. Lưu </a:t>
            </a:r>
            <a:r>
              <a:rPr lang="vi-VN" sz="3200" b="1" i="1" dirty="0" err="1">
                <a:latin typeface="+mj-lt"/>
              </a:rPr>
              <a:t>tệp</a:t>
            </a:r>
            <a:r>
              <a:rPr lang="vi-VN" sz="3200" b="1" i="1" dirty="0">
                <a:latin typeface="+mj-lt"/>
              </a:rPr>
              <a:t> </a:t>
            </a:r>
            <a:r>
              <a:rPr lang="vi-VN" sz="3200" b="1" i="1" dirty="0" err="1">
                <a:latin typeface="+mj-lt"/>
              </a:rPr>
              <a:t>về</a:t>
            </a:r>
            <a:r>
              <a:rPr lang="vi-VN" sz="3200" b="1" i="1" dirty="0">
                <a:latin typeface="+mj-lt"/>
              </a:rPr>
              <a:t> </a:t>
            </a:r>
            <a:r>
              <a:rPr lang="vi-VN" sz="3200" b="1" i="1" dirty="0" err="1">
                <a:latin typeface="+mj-lt"/>
              </a:rPr>
              <a:t>máy</a:t>
            </a:r>
            <a:r>
              <a:rPr lang="vi-VN" sz="3200" b="1" i="1" dirty="0">
                <a:latin typeface="+mj-lt"/>
              </a:rPr>
              <a:t> </a:t>
            </a:r>
            <a:r>
              <a:rPr lang="vi-VN" sz="3200" b="1" i="1" dirty="0" err="1">
                <a:latin typeface="+mj-lt"/>
              </a:rPr>
              <a:t>tính</a:t>
            </a:r>
            <a:endParaRPr lang="en-US" sz="3200" b="1" i="1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535B65-28FE-4F2E-B03C-C93CD5A96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60891" y="624434"/>
            <a:ext cx="5431016" cy="5837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9" grpId="0"/>
      <p:bldP spid="32" grpId="0"/>
      <p:bldP spid="34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32"/>
          <p:cNvGrpSpPr/>
          <p:nvPr/>
        </p:nvGrpSpPr>
        <p:grpSpPr>
          <a:xfrm>
            <a:off x="387343" y="229287"/>
            <a:ext cx="11460575" cy="9683764"/>
            <a:chOff x="0" y="-38100"/>
            <a:chExt cx="3018423" cy="2550456"/>
          </a:xfrm>
        </p:grpSpPr>
        <p:sp>
          <p:nvSpPr>
            <p:cNvPr id="610" name="Google Shape;610;p32"/>
            <p:cNvSpPr/>
            <p:nvPr/>
          </p:nvSpPr>
          <p:spPr>
            <a:xfrm>
              <a:off x="0" y="0"/>
              <a:ext cx="3018423" cy="2512356"/>
            </a:xfrm>
            <a:custGeom>
              <a:avLst/>
              <a:gdLst/>
              <a:ahLst/>
              <a:cxnLst/>
              <a:rect l="l" t="t" r="r" b="b"/>
              <a:pathLst>
                <a:path w="3018423" h="2512356" extrusionOk="0">
                  <a:moveTo>
                    <a:pt x="0" y="0"/>
                  </a:moveTo>
                  <a:lnTo>
                    <a:pt x="3018423" y="0"/>
                  </a:lnTo>
                  <a:lnTo>
                    <a:pt x="3018423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611" name="Google Shape;611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2" name="Google Shape;612;p32"/>
          <p:cNvGrpSpPr/>
          <p:nvPr/>
        </p:nvGrpSpPr>
        <p:grpSpPr>
          <a:xfrm>
            <a:off x="451354" y="290915"/>
            <a:ext cx="11331055" cy="9560509"/>
            <a:chOff x="0" y="-38100"/>
            <a:chExt cx="2984311" cy="2517994"/>
          </a:xfrm>
        </p:grpSpPr>
        <p:sp>
          <p:nvSpPr>
            <p:cNvPr id="613" name="Google Shape;613;p32"/>
            <p:cNvSpPr/>
            <p:nvPr/>
          </p:nvSpPr>
          <p:spPr>
            <a:xfrm>
              <a:off x="0" y="0"/>
              <a:ext cx="2984311" cy="2479894"/>
            </a:xfrm>
            <a:custGeom>
              <a:avLst/>
              <a:gdLst/>
              <a:ahLst/>
              <a:cxnLst/>
              <a:rect l="l" t="t" r="r" b="b"/>
              <a:pathLst>
                <a:path w="2984311" h="2479894" extrusionOk="0">
                  <a:moveTo>
                    <a:pt x="0" y="0"/>
                  </a:moveTo>
                  <a:lnTo>
                    <a:pt x="2984311" y="0"/>
                  </a:lnTo>
                  <a:lnTo>
                    <a:pt x="2984311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ABE7F5"/>
            </a:solidFill>
            <a:ln>
              <a:noFill/>
            </a:ln>
          </p:spPr>
        </p:sp>
        <p:sp>
          <p:nvSpPr>
            <p:cNvPr id="614" name="Google Shape;614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5" name="Google Shape;615;p32"/>
          <p:cNvGrpSpPr/>
          <p:nvPr/>
        </p:nvGrpSpPr>
        <p:grpSpPr>
          <a:xfrm>
            <a:off x="12152717" y="229287"/>
            <a:ext cx="5779496" cy="9683764"/>
            <a:chOff x="0" y="-38100"/>
            <a:chExt cx="1522172" cy="2550456"/>
          </a:xfrm>
        </p:grpSpPr>
        <p:sp>
          <p:nvSpPr>
            <p:cNvPr id="616" name="Google Shape;616;p32"/>
            <p:cNvSpPr/>
            <p:nvPr/>
          </p:nvSpPr>
          <p:spPr>
            <a:xfrm>
              <a:off x="0" y="0"/>
              <a:ext cx="1522172" cy="2512356"/>
            </a:xfrm>
            <a:custGeom>
              <a:avLst/>
              <a:gdLst/>
              <a:ahLst/>
              <a:cxnLst/>
              <a:rect l="l" t="t" r="r" b="b"/>
              <a:pathLst>
                <a:path w="1522172" h="2512356" extrusionOk="0">
                  <a:moveTo>
                    <a:pt x="0" y="0"/>
                  </a:moveTo>
                  <a:lnTo>
                    <a:pt x="1522172" y="0"/>
                  </a:lnTo>
                  <a:lnTo>
                    <a:pt x="1522172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617" name="Google Shape;617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8" name="Google Shape;618;p32"/>
          <p:cNvGrpSpPr/>
          <p:nvPr/>
        </p:nvGrpSpPr>
        <p:grpSpPr>
          <a:xfrm>
            <a:off x="12202861" y="290915"/>
            <a:ext cx="5665341" cy="9560509"/>
            <a:chOff x="0" y="-38100"/>
            <a:chExt cx="1492106" cy="2517994"/>
          </a:xfrm>
        </p:grpSpPr>
        <p:sp>
          <p:nvSpPr>
            <p:cNvPr id="619" name="Google Shape;619;p32"/>
            <p:cNvSpPr/>
            <p:nvPr/>
          </p:nvSpPr>
          <p:spPr>
            <a:xfrm>
              <a:off x="0" y="0"/>
              <a:ext cx="1492106" cy="2479894"/>
            </a:xfrm>
            <a:custGeom>
              <a:avLst/>
              <a:gdLst/>
              <a:ahLst/>
              <a:cxnLst/>
              <a:rect l="l" t="t" r="r" b="b"/>
              <a:pathLst>
                <a:path w="1492106" h="2479894" extrusionOk="0">
                  <a:moveTo>
                    <a:pt x="0" y="0"/>
                  </a:moveTo>
                  <a:lnTo>
                    <a:pt x="1492106" y="0"/>
                  </a:lnTo>
                  <a:lnTo>
                    <a:pt x="1492106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A5C680"/>
            </a:solidFill>
            <a:ln>
              <a:noFill/>
            </a:ln>
          </p:spPr>
        </p:sp>
        <p:sp>
          <p:nvSpPr>
            <p:cNvPr id="620" name="Google Shape;620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21" name="Google Shape;62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32"/>
          <p:cNvSpPr txBox="1"/>
          <p:nvPr/>
        </p:nvSpPr>
        <p:spPr>
          <a:xfrm>
            <a:off x="755981" y="3570031"/>
            <a:ext cx="10940640" cy="34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latin typeface="+mj-lt"/>
              </a:rPr>
              <a:t>– </a:t>
            </a:r>
            <a:r>
              <a:rPr lang="vi-VN" sz="3200" dirty="0" err="1">
                <a:latin typeface="+mj-lt"/>
              </a:rPr>
              <a:t>Cắm</a:t>
            </a:r>
            <a:r>
              <a:rPr lang="vi-VN" sz="3200" dirty="0">
                <a:latin typeface="+mj-lt"/>
              </a:rPr>
              <a:t> USB </a:t>
            </a:r>
            <a:r>
              <a:rPr lang="vi-VN" sz="3200" dirty="0" err="1">
                <a:latin typeface="+mj-lt"/>
              </a:rPr>
              <a:t>vào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cổng</a:t>
            </a:r>
            <a:r>
              <a:rPr lang="vi-VN" sz="3200" dirty="0">
                <a:latin typeface="+mj-lt"/>
              </a:rPr>
              <a:t> USB trên thân </a:t>
            </a:r>
            <a:r>
              <a:rPr lang="vi-VN" sz="3200" dirty="0" err="1">
                <a:latin typeface="+mj-lt"/>
              </a:rPr>
              <a:t>máy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tính</a:t>
            </a:r>
            <a:r>
              <a:rPr lang="vi-VN" sz="3200" dirty="0">
                <a:latin typeface="+mj-lt"/>
              </a:rPr>
              <a:t>. </a:t>
            </a:r>
            <a:r>
              <a:rPr lang="vi-VN" sz="3200" dirty="0" err="1">
                <a:latin typeface="+mj-lt"/>
              </a:rPr>
              <a:t>Chú</a:t>
            </a:r>
            <a:r>
              <a:rPr lang="vi-VN" sz="3200" dirty="0">
                <a:latin typeface="+mj-lt"/>
              </a:rPr>
              <a:t> ý quan </a:t>
            </a:r>
            <a:r>
              <a:rPr lang="vi-VN" sz="3200" dirty="0" err="1">
                <a:latin typeface="+mj-lt"/>
              </a:rPr>
              <a:t>sát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để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cắm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đúng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chiều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nhẹ</a:t>
            </a:r>
            <a:r>
              <a:rPr lang="vi-VN" sz="3200" dirty="0">
                <a:latin typeface="+mj-lt"/>
              </a:rPr>
              <a:t> tay (</a:t>
            </a:r>
            <a:r>
              <a:rPr lang="vi-VN" sz="3200" dirty="0" err="1">
                <a:latin typeface="+mj-lt"/>
              </a:rPr>
              <a:t>Hình</a:t>
            </a:r>
            <a:r>
              <a:rPr lang="vi-VN" sz="3200" dirty="0">
                <a:latin typeface="+mj-lt"/>
              </a:rPr>
              <a:t> 10, </a:t>
            </a:r>
            <a:r>
              <a:rPr lang="vi-VN" sz="3200" dirty="0" err="1">
                <a:latin typeface="+mj-lt"/>
              </a:rPr>
              <a:t>Hình</a:t>
            </a:r>
            <a:r>
              <a:rPr lang="vi-VN" sz="3200" dirty="0">
                <a:latin typeface="+mj-lt"/>
              </a:rPr>
              <a:t> 11). Em </a:t>
            </a:r>
            <a:r>
              <a:rPr lang="vi-VN" sz="3200" dirty="0" err="1">
                <a:latin typeface="+mj-lt"/>
              </a:rPr>
              <a:t>có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thể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nhờ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người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lớn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trợ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giúp</a:t>
            </a:r>
            <a:r>
              <a:rPr lang="vi-VN" sz="3200" dirty="0">
                <a:latin typeface="+mj-lt"/>
              </a:rPr>
              <a:t>.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latin typeface="+mj-lt"/>
            </a:endParaRP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j-lt"/>
              </a:rPr>
              <a:t>– Khi </a:t>
            </a:r>
            <a:r>
              <a:rPr lang="vi-VN" sz="3200" dirty="0" err="1">
                <a:latin typeface="+mj-lt"/>
              </a:rPr>
              <a:t>cắm</a:t>
            </a:r>
            <a:r>
              <a:rPr lang="vi-VN" sz="3200" dirty="0">
                <a:latin typeface="+mj-lt"/>
              </a:rPr>
              <a:t> USB, </a:t>
            </a:r>
            <a:r>
              <a:rPr lang="vi-VN" sz="3200" dirty="0" err="1">
                <a:latin typeface="+mj-lt"/>
              </a:rPr>
              <a:t>máy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tính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sẽ</a:t>
            </a:r>
            <a:r>
              <a:rPr lang="vi-VN" sz="3200" dirty="0">
                <a:latin typeface="+mj-lt"/>
              </a:rPr>
              <a:t> coi USB như </a:t>
            </a:r>
            <a:r>
              <a:rPr lang="vi-VN" sz="3200" dirty="0" err="1">
                <a:latin typeface="+mj-lt"/>
              </a:rPr>
              <a:t>một</a:t>
            </a:r>
            <a:r>
              <a:rPr lang="vi-VN" sz="3200" dirty="0">
                <a:latin typeface="+mj-lt"/>
              </a:rPr>
              <a:t> ổ </a:t>
            </a:r>
            <a:r>
              <a:rPr lang="vi-VN" sz="3200" dirty="0" err="1">
                <a:latin typeface="+mj-lt"/>
              </a:rPr>
              <a:t>đĩa</a:t>
            </a:r>
            <a:r>
              <a:rPr lang="vi-VN" sz="3200" dirty="0">
                <a:latin typeface="+mj-lt"/>
              </a:rPr>
              <a:t> tương </a:t>
            </a:r>
            <a:r>
              <a:rPr lang="vi-VN" sz="3200" dirty="0" err="1">
                <a:latin typeface="+mj-lt"/>
              </a:rPr>
              <a:t>tự</a:t>
            </a:r>
            <a:r>
              <a:rPr lang="vi-VN" sz="3200" dirty="0">
                <a:latin typeface="+mj-lt"/>
              </a:rPr>
              <a:t> như minh </a:t>
            </a:r>
            <a:r>
              <a:rPr lang="vi-VN" sz="3200" dirty="0" err="1">
                <a:latin typeface="+mj-lt"/>
              </a:rPr>
              <a:t>hoạ</a:t>
            </a:r>
            <a:r>
              <a:rPr lang="vi-VN" sz="3200" dirty="0">
                <a:latin typeface="+mj-lt"/>
              </a:rPr>
              <a:t> ở </a:t>
            </a:r>
            <a:r>
              <a:rPr lang="vi-VN" sz="3200" dirty="0" err="1">
                <a:latin typeface="+mj-lt"/>
              </a:rPr>
              <a:t>Hình</a:t>
            </a:r>
            <a:r>
              <a:rPr lang="vi-VN" sz="3200" dirty="0">
                <a:latin typeface="+mj-lt"/>
              </a:rPr>
              <a:t> 12. </a:t>
            </a:r>
            <a:r>
              <a:rPr lang="vi-VN" sz="3200" dirty="0" err="1">
                <a:latin typeface="+mj-lt"/>
              </a:rPr>
              <a:t>Việc</a:t>
            </a:r>
            <a:r>
              <a:rPr lang="vi-VN" sz="3200" dirty="0">
                <a:latin typeface="+mj-lt"/>
              </a:rPr>
              <a:t> sao </a:t>
            </a:r>
            <a:r>
              <a:rPr lang="vi-VN" sz="3200" dirty="0" err="1">
                <a:latin typeface="+mj-lt"/>
              </a:rPr>
              <a:t>chép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tệp</a:t>
            </a:r>
            <a:r>
              <a:rPr lang="vi-VN" sz="3200" dirty="0">
                <a:latin typeface="+mj-lt"/>
              </a:rPr>
              <a:t> trong USB tương </a:t>
            </a:r>
            <a:r>
              <a:rPr lang="vi-VN" sz="3200" dirty="0" err="1">
                <a:latin typeface="+mj-lt"/>
              </a:rPr>
              <a:t>tự</a:t>
            </a:r>
            <a:r>
              <a:rPr lang="vi-VN" sz="3200" dirty="0">
                <a:latin typeface="+mj-lt"/>
              </a:rPr>
              <a:t> như </a:t>
            </a:r>
            <a:r>
              <a:rPr lang="vi-VN" sz="3200" dirty="0" err="1">
                <a:latin typeface="+mj-lt"/>
              </a:rPr>
              <a:t>việc</a:t>
            </a:r>
            <a:r>
              <a:rPr lang="vi-VN" sz="3200" dirty="0">
                <a:latin typeface="+mj-lt"/>
              </a:rPr>
              <a:t> sao </a:t>
            </a:r>
            <a:r>
              <a:rPr lang="vi-VN" sz="3200" dirty="0" err="1">
                <a:latin typeface="+mj-lt"/>
              </a:rPr>
              <a:t>chép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tệp</a:t>
            </a:r>
            <a:r>
              <a:rPr lang="vi-VN" sz="3200" dirty="0">
                <a:latin typeface="+mj-lt"/>
              </a:rPr>
              <a:t> trong </a:t>
            </a:r>
            <a:r>
              <a:rPr lang="vi-VN" sz="3200" dirty="0" err="1">
                <a:latin typeface="+mj-lt"/>
              </a:rPr>
              <a:t>máy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tính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mà</a:t>
            </a:r>
            <a:r>
              <a:rPr lang="vi-VN" sz="3200" dirty="0">
                <a:latin typeface="+mj-lt"/>
              </a:rPr>
              <a:t> em </a:t>
            </a:r>
            <a:r>
              <a:rPr lang="vi-VN" sz="3200" dirty="0" err="1">
                <a:latin typeface="+mj-lt"/>
              </a:rPr>
              <a:t>đã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biết</a:t>
            </a:r>
            <a:r>
              <a:rPr lang="vi-VN" sz="3200" dirty="0">
                <a:latin typeface="+mj-lt"/>
              </a:rPr>
              <a:t>.</a:t>
            </a:r>
            <a:endParaRPr sz="3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Google Shape;629;p32">
            <a:extLst>
              <a:ext uri="{FF2B5EF4-FFF2-40B4-BE49-F238E27FC236}">
                <a16:creationId xmlns:a16="http://schemas.microsoft.com/office/drawing/2014/main" id="{D1646930-24A9-4822-8C3D-08B7820DDF34}"/>
              </a:ext>
            </a:extLst>
          </p:cNvPr>
          <p:cNvSpPr txBox="1"/>
          <p:nvPr/>
        </p:nvSpPr>
        <p:spPr>
          <a:xfrm>
            <a:off x="1289078" y="2376240"/>
            <a:ext cx="7948085" cy="111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Bước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1: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USB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</a:rPr>
              <a:t>tính</a:t>
            </a:r>
            <a:r>
              <a:rPr lang="en-US" sz="5400" dirty="0"/>
              <a:t>.</a:t>
            </a:r>
            <a:endParaRPr sz="4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0" name="Google Shape;525;p28">
            <a:extLst>
              <a:ext uri="{FF2B5EF4-FFF2-40B4-BE49-F238E27FC236}">
                <a16:creationId xmlns:a16="http://schemas.microsoft.com/office/drawing/2014/main" id="{7D1083FD-3E20-4966-9B32-E271AD2BA6B2}"/>
              </a:ext>
            </a:extLst>
          </p:cNvPr>
          <p:cNvSpPr txBox="1"/>
          <p:nvPr/>
        </p:nvSpPr>
        <p:spPr>
          <a:xfrm>
            <a:off x="12202861" y="8866134"/>
            <a:ext cx="5537196" cy="577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latin typeface="+mj-lt"/>
              </a:rPr>
              <a:t>Hình11. USB </a:t>
            </a:r>
            <a:r>
              <a:rPr lang="vi-VN" sz="2800" b="1" dirty="0" err="1">
                <a:latin typeface="+mj-lt"/>
              </a:rPr>
              <a:t>đã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được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cắm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vào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cổng</a:t>
            </a:r>
            <a:endParaRPr lang="en-US" sz="2800" b="1" dirty="0">
              <a:latin typeface="+mj-lt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833665E-050A-4DE9-9A1E-45D81CA3F64B}"/>
              </a:ext>
            </a:extLst>
          </p:cNvPr>
          <p:cNvGrpSpPr/>
          <p:nvPr/>
        </p:nvGrpSpPr>
        <p:grpSpPr>
          <a:xfrm>
            <a:off x="1289078" y="753958"/>
            <a:ext cx="9733447" cy="1611638"/>
            <a:chOff x="529399" y="132261"/>
            <a:chExt cx="5225284" cy="1005338"/>
          </a:xfrm>
        </p:grpSpPr>
        <p:sp>
          <p:nvSpPr>
            <p:cNvPr id="42" name="Shape 97894">
              <a:extLst>
                <a:ext uri="{FF2B5EF4-FFF2-40B4-BE49-F238E27FC236}">
                  <a16:creationId xmlns:a16="http://schemas.microsoft.com/office/drawing/2014/main" id="{B5BCB9A3-51F3-4148-82BA-A354B55AF8E9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Shape 1030">
              <a:extLst>
                <a:ext uri="{FF2B5EF4-FFF2-40B4-BE49-F238E27FC236}">
                  <a16:creationId xmlns:a16="http://schemas.microsoft.com/office/drawing/2014/main" id="{E68769E5-8F2F-4463-8FE1-06200846BA5F}"/>
                </a:ext>
              </a:extLst>
            </p:cNvPr>
            <p:cNvSpPr/>
            <p:nvPr/>
          </p:nvSpPr>
          <p:spPr>
            <a:xfrm>
              <a:off x="563763" y="13858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4" name="Shape 1031">
              <a:extLst>
                <a:ext uri="{FF2B5EF4-FFF2-40B4-BE49-F238E27FC236}">
                  <a16:creationId xmlns:a16="http://schemas.microsoft.com/office/drawing/2014/main" id="{447A2FAF-BE0B-4608-8D3C-397E3E8D55B0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Shape 1032">
              <a:extLst>
                <a:ext uri="{FF2B5EF4-FFF2-40B4-BE49-F238E27FC236}">
                  <a16:creationId xmlns:a16="http://schemas.microsoft.com/office/drawing/2014/main" id="{B7759AF5-DCE7-4BFF-A5C1-D5A169A609DD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Shape 1033">
              <a:extLst>
                <a:ext uri="{FF2B5EF4-FFF2-40B4-BE49-F238E27FC236}">
                  <a16:creationId xmlns:a16="http://schemas.microsoft.com/office/drawing/2014/main" id="{2B543A0C-5963-4392-9D90-85973996A34F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Shape 1034">
              <a:extLst>
                <a:ext uri="{FF2B5EF4-FFF2-40B4-BE49-F238E27FC236}">
                  <a16:creationId xmlns:a16="http://schemas.microsoft.com/office/drawing/2014/main" id="{C266803E-89BE-4CF3-88D8-A518416FC19A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Shape 1035">
              <a:extLst>
                <a:ext uri="{FF2B5EF4-FFF2-40B4-BE49-F238E27FC236}">
                  <a16:creationId xmlns:a16="http://schemas.microsoft.com/office/drawing/2014/main" id="{BFB7C431-207A-46FA-96A3-A6EE977C0A5D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Shape 1036">
              <a:extLst>
                <a:ext uri="{FF2B5EF4-FFF2-40B4-BE49-F238E27FC236}">
                  <a16:creationId xmlns:a16="http://schemas.microsoft.com/office/drawing/2014/main" id="{1E986A6A-0B22-426D-8551-4CF058BB8D21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Shape 1037">
              <a:extLst>
                <a:ext uri="{FF2B5EF4-FFF2-40B4-BE49-F238E27FC236}">
                  <a16:creationId xmlns:a16="http://schemas.microsoft.com/office/drawing/2014/main" id="{BD107547-9D5A-4F50-BA8F-025807D62E2D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Shape 1038">
              <a:extLst>
                <a:ext uri="{FF2B5EF4-FFF2-40B4-BE49-F238E27FC236}">
                  <a16:creationId xmlns:a16="http://schemas.microsoft.com/office/drawing/2014/main" id="{3C8750D6-6C68-496B-B352-24A01778FF0A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Shape 1039">
              <a:extLst>
                <a:ext uri="{FF2B5EF4-FFF2-40B4-BE49-F238E27FC236}">
                  <a16:creationId xmlns:a16="http://schemas.microsoft.com/office/drawing/2014/main" id="{FCF43898-0F49-4C2D-BCA3-1E85DA9051EB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Shape 1040">
              <a:extLst>
                <a:ext uri="{FF2B5EF4-FFF2-40B4-BE49-F238E27FC236}">
                  <a16:creationId xmlns:a16="http://schemas.microsoft.com/office/drawing/2014/main" id="{E8B8860D-22D3-4844-923C-18887B8F3AE2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Shape 1041">
              <a:extLst>
                <a:ext uri="{FF2B5EF4-FFF2-40B4-BE49-F238E27FC236}">
                  <a16:creationId xmlns:a16="http://schemas.microsoft.com/office/drawing/2014/main" id="{472C10DE-4A36-4E0D-861A-9BAB6AC30858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5" name="Shape 1042">
              <a:extLst>
                <a:ext uri="{FF2B5EF4-FFF2-40B4-BE49-F238E27FC236}">
                  <a16:creationId xmlns:a16="http://schemas.microsoft.com/office/drawing/2014/main" id="{863FC604-DEFC-4FF3-92AA-5138AF615312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6" name="Shape 1043">
              <a:extLst>
                <a:ext uri="{FF2B5EF4-FFF2-40B4-BE49-F238E27FC236}">
                  <a16:creationId xmlns:a16="http://schemas.microsoft.com/office/drawing/2014/main" id="{0FA5B8C7-36C0-4FEA-BEAE-43A8174DA0CC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7" name="Shape 1044">
              <a:extLst>
                <a:ext uri="{FF2B5EF4-FFF2-40B4-BE49-F238E27FC236}">
                  <a16:creationId xmlns:a16="http://schemas.microsoft.com/office/drawing/2014/main" id="{DF4A2924-63AE-415C-B396-2AB7D392F8BA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8" name="Shape 1045">
              <a:extLst>
                <a:ext uri="{FF2B5EF4-FFF2-40B4-BE49-F238E27FC236}">
                  <a16:creationId xmlns:a16="http://schemas.microsoft.com/office/drawing/2014/main" id="{2D034462-572D-4B67-9AE4-57E544364DC6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9" name="Shape 1046">
              <a:extLst>
                <a:ext uri="{FF2B5EF4-FFF2-40B4-BE49-F238E27FC236}">
                  <a16:creationId xmlns:a16="http://schemas.microsoft.com/office/drawing/2014/main" id="{8558B1A3-E104-4A2A-8003-7F60F9B0DB6D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021D37F8-9365-4BEB-93FF-02F3A153C9E0}"/>
              </a:ext>
            </a:extLst>
          </p:cNvPr>
          <p:cNvSpPr txBox="1"/>
          <p:nvPr/>
        </p:nvSpPr>
        <p:spPr>
          <a:xfrm>
            <a:off x="1512048" y="1120645"/>
            <a:ext cx="99569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NHIỆM VỤ 2</a:t>
            </a:r>
            <a:r>
              <a:rPr lang="vi-VN" sz="4000" dirty="0">
                <a:solidFill>
                  <a:srgbClr val="00B050"/>
                </a:solidFill>
                <a:latin typeface="+mj-lt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USB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Google Shape;525;p28">
            <a:extLst>
              <a:ext uri="{FF2B5EF4-FFF2-40B4-BE49-F238E27FC236}">
                <a16:creationId xmlns:a16="http://schemas.microsoft.com/office/drawing/2014/main" id="{AB2FF209-273F-484D-ADA5-E3126D6474B7}"/>
              </a:ext>
            </a:extLst>
          </p:cNvPr>
          <p:cNvSpPr txBox="1"/>
          <p:nvPr/>
        </p:nvSpPr>
        <p:spPr>
          <a:xfrm>
            <a:off x="3537454" y="9130165"/>
            <a:ext cx="6114545" cy="659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err="1">
                <a:latin typeface="+mj-lt"/>
              </a:rPr>
              <a:t>Hình</a:t>
            </a:r>
            <a:r>
              <a:rPr lang="vi-VN" sz="3200" b="1" dirty="0">
                <a:latin typeface="+mj-lt"/>
              </a:rPr>
              <a:t> 12. Lưu </a:t>
            </a:r>
            <a:r>
              <a:rPr lang="vi-VN" sz="3200" b="1" dirty="0" err="1">
                <a:latin typeface="+mj-lt"/>
              </a:rPr>
              <a:t>tệp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về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máy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tính</a:t>
            </a:r>
            <a:endParaRPr lang="en-US" sz="3200" b="1" dirty="0">
              <a:latin typeface="+mj-lt"/>
            </a:endParaRPr>
          </a:p>
        </p:txBody>
      </p:sp>
      <p:sp>
        <p:nvSpPr>
          <p:cNvPr id="62" name="Google Shape;525;p28">
            <a:extLst>
              <a:ext uri="{FF2B5EF4-FFF2-40B4-BE49-F238E27FC236}">
                <a16:creationId xmlns:a16="http://schemas.microsoft.com/office/drawing/2014/main" id="{705DBB8A-DD4C-4F0B-B5A9-FAFD656A1178}"/>
              </a:ext>
            </a:extLst>
          </p:cNvPr>
          <p:cNvSpPr txBox="1"/>
          <p:nvPr/>
        </p:nvSpPr>
        <p:spPr>
          <a:xfrm>
            <a:off x="12235260" y="4513882"/>
            <a:ext cx="5632941" cy="577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latin typeface="+mj-lt"/>
              </a:rPr>
              <a:t>Hình10. </a:t>
            </a:r>
            <a:r>
              <a:rPr lang="vi-VN" sz="2800" b="1" dirty="0" err="1">
                <a:latin typeface="+mj-lt"/>
              </a:rPr>
              <a:t>Cổng</a:t>
            </a:r>
            <a:r>
              <a:rPr lang="vi-VN" sz="2800" b="1" dirty="0">
                <a:latin typeface="+mj-lt"/>
              </a:rPr>
              <a:t> USB trên </a:t>
            </a:r>
            <a:r>
              <a:rPr lang="vi-VN" sz="2800" b="1" dirty="0" err="1">
                <a:latin typeface="+mj-lt"/>
              </a:rPr>
              <a:t>máy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tính</a:t>
            </a:r>
            <a:endParaRPr lang="en-US" sz="2800" b="1" dirty="0">
              <a:latin typeface="+mj-lt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49B33B1-1D93-40B6-8207-8E744AA1918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387951" y="7052077"/>
            <a:ext cx="8662955" cy="2061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0052E3-F18E-4DBB-A17B-393DAE6C4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4345" y="739032"/>
            <a:ext cx="5205711" cy="3713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67C508-C26F-4EBB-91A1-62711D6FF3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34345" y="5363956"/>
            <a:ext cx="5205711" cy="344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32"/>
          <p:cNvGrpSpPr/>
          <p:nvPr/>
        </p:nvGrpSpPr>
        <p:grpSpPr>
          <a:xfrm>
            <a:off x="387343" y="229287"/>
            <a:ext cx="18170821" cy="9683764"/>
            <a:chOff x="0" y="-38100"/>
            <a:chExt cx="3018423" cy="2550456"/>
          </a:xfrm>
        </p:grpSpPr>
        <p:sp>
          <p:nvSpPr>
            <p:cNvPr id="610" name="Google Shape;610;p32"/>
            <p:cNvSpPr/>
            <p:nvPr/>
          </p:nvSpPr>
          <p:spPr>
            <a:xfrm>
              <a:off x="0" y="0"/>
              <a:ext cx="3018423" cy="2512356"/>
            </a:xfrm>
            <a:custGeom>
              <a:avLst/>
              <a:gdLst/>
              <a:ahLst/>
              <a:cxnLst/>
              <a:rect l="l" t="t" r="r" b="b"/>
              <a:pathLst>
                <a:path w="3018423" h="2512356" extrusionOk="0">
                  <a:moveTo>
                    <a:pt x="0" y="0"/>
                  </a:moveTo>
                  <a:lnTo>
                    <a:pt x="3018423" y="0"/>
                  </a:lnTo>
                  <a:lnTo>
                    <a:pt x="3018423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611" name="Google Shape;611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2" name="Google Shape;612;p32"/>
          <p:cNvGrpSpPr/>
          <p:nvPr/>
        </p:nvGrpSpPr>
        <p:grpSpPr>
          <a:xfrm>
            <a:off x="451354" y="290915"/>
            <a:ext cx="17836646" cy="9560509"/>
            <a:chOff x="0" y="-38100"/>
            <a:chExt cx="2984311" cy="2517994"/>
          </a:xfrm>
        </p:grpSpPr>
        <p:sp>
          <p:nvSpPr>
            <p:cNvPr id="613" name="Google Shape;613;p32"/>
            <p:cNvSpPr/>
            <p:nvPr/>
          </p:nvSpPr>
          <p:spPr>
            <a:xfrm>
              <a:off x="0" y="0"/>
              <a:ext cx="2984311" cy="2479894"/>
            </a:xfrm>
            <a:custGeom>
              <a:avLst/>
              <a:gdLst/>
              <a:ahLst/>
              <a:cxnLst/>
              <a:rect l="l" t="t" r="r" b="b"/>
              <a:pathLst>
                <a:path w="2984311" h="2479894" extrusionOk="0">
                  <a:moveTo>
                    <a:pt x="0" y="0"/>
                  </a:moveTo>
                  <a:lnTo>
                    <a:pt x="2984311" y="0"/>
                  </a:lnTo>
                  <a:lnTo>
                    <a:pt x="2984311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ABE7F5"/>
            </a:solidFill>
            <a:ln>
              <a:noFill/>
            </a:ln>
          </p:spPr>
        </p:sp>
        <p:sp>
          <p:nvSpPr>
            <p:cNvPr id="614" name="Google Shape;614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5" name="Google Shape;635;p32"/>
          <p:cNvSpPr txBox="1"/>
          <p:nvPr/>
        </p:nvSpPr>
        <p:spPr>
          <a:xfrm>
            <a:off x="1060290" y="1569161"/>
            <a:ext cx="16599868" cy="492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j-lt"/>
              </a:rPr>
              <a:t>Sau khi sao </a:t>
            </a:r>
            <a:r>
              <a:rPr lang="vi-VN" sz="3200" dirty="0" err="1">
                <a:latin typeface="+mj-lt"/>
              </a:rPr>
              <a:t>chép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tệp</a:t>
            </a:r>
            <a:r>
              <a:rPr lang="vi-VN" sz="3200" dirty="0">
                <a:latin typeface="+mj-lt"/>
              </a:rPr>
              <a:t>, em </a:t>
            </a:r>
            <a:r>
              <a:rPr lang="vi-VN" sz="3200" dirty="0" err="1">
                <a:latin typeface="+mj-lt"/>
              </a:rPr>
              <a:t>cần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ngắt</a:t>
            </a:r>
            <a:r>
              <a:rPr lang="vi-VN" sz="3200" dirty="0">
                <a:latin typeface="+mj-lt"/>
              </a:rPr>
              <a:t> USB </a:t>
            </a:r>
            <a:r>
              <a:rPr lang="vi-VN" sz="3200" dirty="0" err="1">
                <a:latin typeface="+mj-lt"/>
              </a:rPr>
              <a:t>khỏi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máy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tính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đúng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để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tránh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làm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hỏng</a:t>
            </a:r>
            <a:r>
              <a:rPr lang="vi-VN" sz="3200" dirty="0">
                <a:latin typeface="+mj-lt"/>
              </a:rPr>
              <a:t> USB </a:t>
            </a:r>
            <a:r>
              <a:rPr lang="vi-VN" sz="3200" dirty="0" err="1">
                <a:latin typeface="+mj-lt"/>
              </a:rPr>
              <a:t>và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tệp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bằng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bước</a:t>
            </a:r>
            <a:r>
              <a:rPr lang="vi-VN" sz="3200" dirty="0">
                <a:latin typeface="+mj-lt"/>
              </a:rPr>
              <a:t> sau :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j-lt"/>
              </a:rPr>
              <a:t> 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j-lt"/>
              </a:rPr>
              <a:t>– </a:t>
            </a:r>
            <a:r>
              <a:rPr lang="vi-VN" sz="3200" dirty="0" err="1">
                <a:latin typeface="+mj-lt"/>
              </a:rPr>
              <a:t>Nháy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chuột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vào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mũi</a:t>
            </a:r>
            <a:r>
              <a:rPr lang="vi-VN" sz="3200" dirty="0">
                <a:latin typeface="+mj-lt"/>
              </a:rPr>
              <a:t> tên </a:t>
            </a:r>
            <a:r>
              <a:rPr lang="vi-VN" sz="3200" dirty="0" err="1">
                <a:latin typeface="+mj-lt"/>
              </a:rPr>
              <a:t>nhỏ</a:t>
            </a:r>
            <a:r>
              <a:rPr lang="vi-VN" sz="3200" dirty="0">
                <a:latin typeface="+mj-lt"/>
              </a:rPr>
              <a:t> ở </a:t>
            </a:r>
            <a:r>
              <a:rPr lang="vi-VN" sz="3200" dirty="0" err="1">
                <a:latin typeface="+mj-lt"/>
              </a:rPr>
              <a:t>phía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dưới</a:t>
            </a:r>
            <a:r>
              <a:rPr lang="vi-VN" sz="3200" dirty="0">
                <a:latin typeface="+mj-lt"/>
              </a:rPr>
              <a:t>, bên </a:t>
            </a:r>
            <a:r>
              <a:rPr lang="vi-VN" sz="3200" dirty="0" err="1">
                <a:latin typeface="+mj-lt"/>
              </a:rPr>
              <a:t>phải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màn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hình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nền</a:t>
            </a:r>
            <a:r>
              <a:rPr lang="vi-VN" sz="3200" dirty="0">
                <a:latin typeface="+mj-lt"/>
              </a:rPr>
              <a:t>.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latin typeface="+mj-lt"/>
            </a:endParaRP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j-lt"/>
              </a:rPr>
              <a:t>– </a:t>
            </a:r>
            <a:r>
              <a:rPr lang="vi-VN" sz="3200" dirty="0" err="1">
                <a:latin typeface="+mj-lt"/>
              </a:rPr>
              <a:t>Chọn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biểu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tượng</a:t>
            </a:r>
            <a:r>
              <a:rPr lang="vi-VN" sz="3200" dirty="0">
                <a:latin typeface="+mj-lt"/>
              </a:rPr>
              <a:t> USB, </a:t>
            </a:r>
            <a:r>
              <a:rPr lang="vi-VN" sz="3200" dirty="0" err="1">
                <a:latin typeface="+mj-lt"/>
              </a:rPr>
              <a:t>chọn</a:t>
            </a:r>
            <a:r>
              <a:rPr lang="vi-VN" sz="3200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Eject</a:t>
            </a:r>
            <a:r>
              <a:rPr lang="vi-VN" sz="3200" dirty="0">
                <a:latin typeface="+mj-lt"/>
              </a:rPr>
              <a:t> trong </a:t>
            </a:r>
            <a:r>
              <a:rPr lang="vi-VN" sz="3200" dirty="0" err="1">
                <a:latin typeface="+mj-lt"/>
              </a:rPr>
              <a:t>hộp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thoại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vừa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được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mở</a:t>
            </a:r>
            <a:r>
              <a:rPr lang="vi-VN" sz="3200" dirty="0">
                <a:latin typeface="+mj-lt"/>
              </a:rPr>
              <a:t>.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latin typeface="+mj-lt"/>
            </a:endParaRP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j-lt"/>
              </a:rPr>
              <a:t>– </a:t>
            </a:r>
            <a:r>
              <a:rPr lang="vi-VN" sz="3200" dirty="0" err="1">
                <a:latin typeface="+mj-lt"/>
              </a:rPr>
              <a:t>Máy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tính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hiện</a:t>
            </a:r>
            <a:r>
              <a:rPr lang="vi-VN" sz="3200" dirty="0">
                <a:latin typeface="+mj-lt"/>
              </a:rPr>
              <a:t> thông </a:t>
            </a:r>
            <a:r>
              <a:rPr lang="vi-VN" sz="3200" dirty="0" err="1">
                <a:latin typeface="+mj-lt"/>
              </a:rPr>
              <a:t>báo</a:t>
            </a:r>
            <a:r>
              <a:rPr lang="vi-VN" sz="3200" dirty="0">
                <a:latin typeface="+mj-lt"/>
              </a:rPr>
              <a:t> như </a:t>
            </a:r>
            <a:r>
              <a:rPr lang="vi-VN" sz="3200" dirty="0" err="1">
                <a:latin typeface="+mj-lt"/>
              </a:rPr>
              <a:t>Hình</a:t>
            </a:r>
            <a:r>
              <a:rPr lang="vi-VN" sz="3200" dirty="0">
                <a:latin typeface="+mj-lt"/>
              </a:rPr>
              <a:t> 13 cho </a:t>
            </a:r>
            <a:r>
              <a:rPr lang="vi-VN" sz="3200" dirty="0" err="1">
                <a:latin typeface="+mj-lt"/>
              </a:rPr>
              <a:t>biết</a:t>
            </a:r>
            <a:r>
              <a:rPr lang="vi-VN" sz="3200" dirty="0">
                <a:latin typeface="+mj-lt"/>
              </a:rPr>
              <a:t> em </a:t>
            </a:r>
            <a:r>
              <a:rPr lang="vi-VN" sz="3200" dirty="0" err="1">
                <a:latin typeface="+mj-lt"/>
              </a:rPr>
              <a:t>có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thể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rút</a:t>
            </a:r>
            <a:r>
              <a:rPr lang="vi-VN" sz="3200" dirty="0">
                <a:latin typeface="+mj-lt"/>
              </a:rPr>
              <a:t> USB ra </a:t>
            </a:r>
            <a:r>
              <a:rPr lang="vi-VN" sz="3200" dirty="0" err="1">
                <a:latin typeface="+mj-lt"/>
              </a:rPr>
              <a:t>khỏi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máy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tính</a:t>
            </a:r>
            <a:r>
              <a:rPr lang="vi-VN" sz="3200" dirty="0">
                <a:latin typeface="+mj-lt"/>
              </a:rPr>
              <a:t> an </a:t>
            </a:r>
            <a:r>
              <a:rPr lang="vi-VN" sz="3200" dirty="0" err="1">
                <a:latin typeface="+mj-lt"/>
              </a:rPr>
              <a:t>toàn</a:t>
            </a:r>
            <a:r>
              <a:rPr lang="vi-VN" sz="3200" dirty="0">
                <a:latin typeface="+mj-lt"/>
              </a:rPr>
              <a:t>. 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latin typeface="+mj-lt"/>
            </a:endParaRP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j-lt"/>
              </a:rPr>
              <a:t>– </a:t>
            </a:r>
            <a:r>
              <a:rPr lang="vi-VN" sz="3200" dirty="0" err="1">
                <a:latin typeface="+mj-lt"/>
              </a:rPr>
              <a:t>Rút</a:t>
            </a:r>
            <a:r>
              <a:rPr lang="vi-VN" sz="3200" dirty="0">
                <a:latin typeface="+mj-lt"/>
              </a:rPr>
              <a:t> USB ra </a:t>
            </a:r>
            <a:r>
              <a:rPr lang="vi-VN" sz="3200" dirty="0" err="1">
                <a:latin typeface="+mj-lt"/>
              </a:rPr>
              <a:t>khỏi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cổng</a:t>
            </a:r>
            <a:r>
              <a:rPr lang="vi-VN" sz="3200" dirty="0">
                <a:latin typeface="+mj-lt"/>
              </a:rPr>
              <a:t> USB</a:t>
            </a:r>
            <a:endParaRPr sz="3200" dirty="0">
              <a:latin typeface="+mj-lt"/>
            </a:endParaRPr>
          </a:p>
        </p:txBody>
      </p:sp>
      <p:sp>
        <p:nvSpPr>
          <p:cNvPr id="33" name="Google Shape;629;p32">
            <a:extLst>
              <a:ext uri="{FF2B5EF4-FFF2-40B4-BE49-F238E27FC236}">
                <a16:creationId xmlns:a16="http://schemas.microsoft.com/office/drawing/2014/main" id="{164E8EBE-5CF4-4BCE-A654-B99C0DD37CAC}"/>
              </a:ext>
            </a:extLst>
          </p:cNvPr>
          <p:cNvSpPr txBox="1"/>
          <p:nvPr/>
        </p:nvSpPr>
        <p:spPr>
          <a:xfrm>
            <a:off x="1611096" y="539369"/>
            <a:ext cx="6394984" cy="824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USB </a:t>
            </a:r>
            <a:r>
              <a:rPr lang="vi-VN" sz="4000" dirty="0">
                <a:solidFill>
                  <a:srgbClr val="FFFF00"/>
                </a:solidFill>
                <a:latin typeface="+mj-lt"/>
              </a:rPr>
              <a:t>	</a:t>
            </a:r>
            <a:endParaRPr sz="4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0" name="Google Shape;525;p28">
            <a:extLst>
              <a:ext uri="{FF2B5EF4-FFF2-40B4-BE49-F238E27FC236}">
                <a16:creationId xmlns:a16="http://schemas.microsoft.com/office/drawing/2014/main" id="{7D1083FD-3E20-4966-9B32-E271AD2BA6B2}"/>
              </a:ext>
            </a:extLst>
          </p:cNvPr>
          <p:cNvSpPr txBox="1"/>
          <p:nvPr/>
        </p:nvSpPr>
        <p:spPr>
          <a:xfrm>
            <a:off x="5309300" y="8986612"/>
            <a:ext cx="10438699" cy="659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i="1" dirty="0" err="1">
                <a:latin typeface="+mj-lt"/>
              </a:rPr>
              <a:t>Hình</a:t>
            </a:r>
            <a:r>
              <a:rPr lang="vi-VN" sz="3200" b="1" i="1" dirty="0">
                <a:latin typeface="+mj-lt"/>
              </a:rPr>
              <a:t> 13. Thông báo có thể rút USB ra khỏi máy t</a:t>
            </a:r>
            <a:r>
              <a:rPr lang="en-US" sz="3200" b="1" i="1" dirty="0">
                <a:latin typeface="+mj-lt"/>
              </a:rPr>
              <a:t>í</a:t>
            </a:r>
            <a:r>
              <a:rPr lang="vi-VN" sz="3200" b="1" i="1" dirty="0">
                <a:latin typeface="+mj-lt"/>
              </a:rPr>
              <a:t>nh an toàn</a:t>
            </a:r>
            <a:endParaRPr lang="en-US" sz="3200" b="1" i="1" dirty="0">
              <a:latin typeface="+mj-lt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EE2F453-1363-4647-BB84-267BDEADD23D}"/>
              </a:ext>
            </a:extLst>
          </p:cNvPr>
          <p:cNvGrpSpPr/>
          <p:nvPr/>
        </p:nvGrpSpPr>
        <p:grpSpPr>
          <a:xfrm>
            <a:off x="8406591" y="5939205"/>
            <a:ext cx="6796887" cy="2745034"/>
            <a:chOff x="-4330" y="-2628"/>
            <a:chExt cx="2933357" cy="1057656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9B054704-836B-487B-AF6B-81FCAD08BC19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-4330" y="-2628"/>
              <a:ext cx="2932176" cy="1057656"/>
            </a:xfrm>
            <a:prstGeom prst="rect">
              <a:avLst/>
            </a:prstGeom>
          </p:spPr>
        </p:pic>
        <p:sp>
          <p:nvSpPr>
            <p:cNvPr id="63" name="Shape 1329">
              <a:extLst>
                <a:ext uri="{FF2B5EF4-FFF2-40B4-BE49-F238E27FC236}">
                  <a16:creationId xmlns:a16="http://schemas.microsoft.com/office/drawing/2014/main" id="{1D439A9C-78F9-4931-A51A-E006E134FDF0}"/>
                </a:ext>
              </a:extLst>
            </p:cNvPr>
            <p:cNvSpPr/>
            <p:nvPr/>
          </p:nvSpPr>
          <p:spPr>
            <a:xfrm>
              <a:off x="0" y="0"/>
              <a:ext cx="2929027" cy="1053770"/>
            </a:xfrm>
            <a:custGeom>
              <a:avLst/>
              <a:gdLst/>
              <a:ahLst/>
              <a:cxnLst/>
              <a:rect l="0" t="0" r="0" b="0"/>
              <a:pathLst>
                <a:path w="2929027" h="1053770">
                  <a:moveTo>
                    <a:pt x="0" y="1053770"/>
                  </a:moveTo>
                  <a:lnTo>
                    <a:pt x="2929027" y="1053770"/>
                  </a:lnTo>
                  <a:lnTo>
                    <a:pt x="2929027" y="0"/>
                  </a:lnTo>
                  <a:lnTo>
                    <a:pt x="0" y="0"/>
                  </a:lnTo>
                  <a:close/>
                </a:path>
              </a:pathLst>
            </a:custGeom>
            <a:ln w="4636" cap="flat">
              <a:miter lim="100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508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86B"/>
        </a:solidFill>
        <a:effectLst/>
      </p:bgPr>
    </p:bg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" name="Google Shape;643;p33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644" name="Google Shape;644;p33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645" name="Google Shape;645;p33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646" name="Google Shape;646;p3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7" name="Google Shape;647;p33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648" name="Google Shape;648;p33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</p:sp>
          <p:sp>
            <p:nvSpPr>
              <p:cNvPr id="649" name="Google Shape;649;p3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650" name="Google Shape;65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5786" y="-1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33"/>
          <p:cNvSpPr txBox="1"/>
          <p:nvPr/>
        </p:nvSpPr>
        <p:spPr>
          <a:xfrm>
            <a:off x="2028403" y="2439068"/>
            <a:ext cx="2562356" cy="74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i="0" u="none" strike="noStrike" cap="none" dirty="0" err="1">
                <a:solidFill>
                  <a:srgbClr val="FF0000"/>
                </a:solidFill>
                <a:latin typeface="+mj-lt"/>
                <a:ea typeface="Lato"/>
                <a:cs typeface="Lato"/>
                <a:sym typeface="Lato"/>
              </a:rPr>
              <a:t>Luyện</a:t>
            </a:r>
            <a:r>
              <a:rPr lang="vi-VN" sz="3600" b="1" i="0" u="none" strike="noStrike" cap="none" dirty="0">
                <a:solidFill>
                  <a:srgbClr val="FF0000"/>
                </a:solidFill>
                <a:latin typeface="+mj-lt"/>
                <a:ea typeface="Lato"/>
                <a:cs typeface="Lato"/>
                <a:sym typeface="Lato"/>
              </a:rPr>
              <a:t> </a:t>
            </a:r>
            <a:r>
              <a:rPr lang="vi-VN" sz="3600" b="1" i="0" u="none" strike="noStrike" cap="none" dirty="0" err="1">
                <a:solidFill>
                  <a:srgbClr val="FF0000"/>
                </a:solidFill>
                <a:latin typeface="+mj-lt"/>
                <a:ea typeface="Lato"/>
                <a:cs typeface="Lato"/>
                <a:sym typeface="Lato"/>
              </a:rPr>
              <a:t>tập</a:t>
            </a:r>
            <a:endParaRPr sz="36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44F624-0FC7-4BEE-BA85-5999D10DA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686" y="497923"/>
            <a:ext cx="10615612" cy="187951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BA45277-1FA7-4B31-A193-AAFC03D98D0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52187" y="2446009"/>
            <a:ext cx="1065213" cy="909638"/>
          </a:xfrm>
          <a:prstGeom prst="rect">
            <a:avLst/>
          </a:prstGeom>
        </p:spPr>
      </p:pic>
      <p:sp>
        <p:nvSpPr>
          <p:cNvPr id="49" name="Google Shape;525;p28">
            <a:extLst>
              <a:ext uri="{FF2B5EF4-FFF2-40B4-BE49-F238E27FC236}">
                <a16:creationId xmlns:a16="http://schemas.microsoft.com/office/drawing/2014/main" id="{9B5FBAD3-2781-4FA8-8F93-C509E55EF9DE}"/>
              </a:ext>
            </a:extLst>
          </p:cNvPr>
          <p:cNvSpPr txBox="1"/>
          <p:nvPr/>
        </p:nvSpPr>
        <p:spPr>
          <a:xfrm>
            <a:off x="6814160" y="2406996"/>
            <a:ext cx="6663339" cy="659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i="1" dirty="0" err="1">
                <a:latin typeface="+mj-lt"/>
              </a:rPr>
              <a:t>Hình</a:t>
            </a:r>
            <a:r>
              <a:rPr lang="vi-VN" sz="3200" b="1" i="1" dirty="0">
                <a:latin typeface="+mj-lt"/>
              </a:rPr>
              <a:t> 14. </a:t>
            </a:r>
            <a:r>
              <a:rPr lang="vi-VN" sz="3200" b="1" i="1" dirty="0" err="1">
                <a:latin typeface="+mj-lt"/>
              </a:rPr>
              <a:t>Một</a:t>
            </a:r>
            <a:r>
              <a:rPr lang="vi-VN" sz="3200" b="1" i="1" dirty="0">
                <a:latin typeface="+mj-lt"/>
              </a:rPr>
              <a:t> </a:t>
            </a:r>
            <a:r>
              <a:rPr lang="vi-VN" sz="3200" b="1" i="1" dirty="0" err="1">
                <a:latin typeface="+mj-lt"/>
              </a:rPr>
              <a:t>phần</a:t>
            </a:r>
            <a:r>
              <a:rPr lang="vi-VN" sz="3200" b="1" i="1" dirty="0">
                <a:latin typeface="+mj-lt"/>
              </a:rPr>
              <a:t> giao </a:t>
            </a:r>
            <a:r>
              <a:rPr lang="vi-VN" sz="3200" b="1" i="1" dirty="0" err="1">
                <a:latin typeface="+mj-lt"/>
              </a:rPr>
              <a:t>diện</a:t>
            </a:r>
            <a:r>
              <a:rPr lang="vi-VN" sz="3200" b="1" i="1" dirty="0">
                <a:latin typeface="+mj-lt"/>
              </a:rPr>
              <a:t> </a:t>
            </a:r>
            <a:r>
              <a:rPr lang="vi-VN" sz="3200" b="1" i="1" dirty="0" err="1">
                <a:latin typeface="+mj-lt"/>
              </a:rPr>
              <a:t>Website</a:t>
            </a:r>
            <a:endParaRPr lang="en-US" sz="3200" b="1" i="1" dirty="0">
              <a:latin typeface="+mj-lt"/>
            </a:endParaRPr>
          </a:p>
        </p:txBody>
      </p:sp>
      <p:sp>
        <p:nvSpPr>
          <p:cNvPr id="50" name="Google Shape;635;p32">
            <a:extLst>
              <a:ext uri="{FF2B5EF4-FFF2-40B4-BE49-F238E27FC236}">
                <a16:creationId xmlns:a16="http://schemas.microsoft.com/office/drawing/2014/main" id="{DD4730F0-CC6F-4D73-93EF-590E8B134FA1}"/>
              </a:ext>
            </a:extLst>
          </p:cNvPr>
          <p:cNvSpPr txBox="1"/>
          <p:nvPr/>
        </p:nvSpPr>
        <p:spPr>
          <a:xfrm>
            <a:off x="2028403" y="3306142"/>
            <a:ext cx="15111730" cy="296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latin typeface="+mj-lt"/>
              </a:rPr>
              <a:t>Em </a:t>
            </a:r>
            <a:r>
              <a:rPr lang="vi-VN" sz="3600" dirty="0" err="1">
                <a:latin typeface="+mj-lt"/>
              </a:rPr>
              <a:t>hãy</a:t>
            </a:r>
            <a:r>
              <a:rPr lang="vi-VN" sz="3600" dirty="0">
                <a:latin typeface="+mj-lt"/>
              </a:rPr>
              <a:t> quan </a:t>
            </a:r>
            <a:r>
              <a:rPr lang="vi-VN" sz="3600" dirty="0" err="1">
                <a:latin typeface="+mj-lt"/>
              </a:rPr>
              <a:t>sát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Hình</a:t>
            </a:r>
            <a:r>
              <a:rPr lang="vi-VN" sz="3600" dirty="0">
                <a:latin typeface="+mj-lt"/>
              </a:rPr>
              <a:t> 14 </a:t>
            </a:r>
            <a:r>
              <a:rPr lang="vi-VN" sz="3600" dirty="0" err="1">
                <a:latin typeface="+mj-lt"/>
              </a:rPr>
              <a:t>và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thực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hiện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các</a:t>
            </a:r>
            <a:r>
              <a:rPr lang="vi-VN" sz="3600" dirty="0">
                <a:latin typeface="+mj-lt"/>
              </a:rPr>
              <a:t> yêu </a:t>
            </a:r>
            <a:r>
              <a:rPr lang="vi-VN" sz="3600" dirty="0" err="1">
                <a:latin typeface="+mj-lt"/>
              </a:rPr>
              <a:t>cầu</a:t>
            </a:r>
            <a:r>
              <a:rPr lang="vi-VN" sz="3600" dirty="0">
                <a:latin typeface="+mj-lt"/>
              </a:rPr>
              <a:t> sau:</a:t>
            </a:r>
          </a:p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latin typeface="+mj-lt"/>
              </a:rPr>
              <a:t>a) Nêu </a:t>
            </a:r>
            <a:r>
              <a:rPr lang="vi-VN" sz="3600" dirty="0" err="1">
                <a:latin typeface="+mj-lt"/>
              </a:rPr>
              <a:t>địa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chỉ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website</a:t>
            </a:r>
            <a:r>
              <a:rPr lang="vi-VN" sz="3600" dirty="0">
                <a:latin typeface="+mj-lt"/>
              </a:rPr>
              <a:t>.</a:t>
            </a:r>
          </a:p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latin typeface="+mj-lt"/>
              </a:rPr>
              <a:t>b) Nêu tên </a:t>
            </a:r>
            <a:r>
              <a:rPr lang="vi-VN" sz="3600" dirty="0" err="1">
                <a:latin typeface="+mj-lt"/>
              </a:rPr>
              <a:t>các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chủ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đề</a:t>
            </a:r>
            <a:r>
              <a:rPr lang="vi-VN" sz="3600" dirty="0">
                <a:latin typeface="+mj-lt"/>
              </a:rPr>
              <a:t> thông tin trong </a:t>
            </a:r>
            <a:r>
              <a:rPr lang="vi-VN" sz="3600" dirty="0" err="1">
                <a:latin typeface="+mj-lt"/>
              </a:rPr>
              <a:t>website</a:t>
            </a:r>
            <a:r>
              <a:rPr lang="vi-VN" sz="3600" dirty="0">
                <a:latin typeface="+mj-lt"/>
              </a:rPr>
              <a:t>.</a:t>
            </a:r>
          </a:p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latin typeface="+mj-lt"/>
              </a:rPr>
              <a:t>c) </a:t>
            </a:r>
            <a:r>
              <a:rPr lang="vi-VN" sz="3600" dirty="0" err="1">
                <a:latin typeface="+mj-lt"/>
              </a:rPr>
              <a:t>Chỉ</a:t>
            </a:r>
            <a:r>
              <a:rPr lang="vi-VN" sz="3600" dirty="0">
                <a:latin typeface="+mj-lt"/>
              </a:rPr>
              <a:t> ra </a:t>
            </a:r>
            <a:r>
              <a:rPr lang="vi-VN" sz="3600" dirty="0" err="1">
                <a:latin typeface="+mj-lt"/>
              </a:rPr>
              <a:t>vị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trí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của</a:t>
            </a:r>
            <a:r>
              <a:rPr lang="vi-VN" sz="3600" dirty="0">
                <a:latin typeface="+mj-lt"/>
              </a:rPr>
              <a:t> công </a:t>
            </a:r>
            <a:r>
              <a:rPr lang="vi-VN" sz="3600" dirty="0" err="1">
                <a:latin typeface="+mj-lt"/>
              </a:rPr>
              <a:t>cụ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tìm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kiếm</a:t>
            </a:r>
            <a:r>
              <a:rPr lang="vi-VN" sz="3600" dirty="0">
                <a:latin typeface="+mj-lt"/>
              </a:rPr>
              <a:t> thông tin.</a:t>
            </a:r>
          </a:p>
        </p:txBody>
      </p:sp>
      <p:sp>
        <p:nvSpPr>
          <p:cNvPr id="53" name="Google Shape;635;p32">
            <a:extLst>
              <a:ext uri="{FF2B5EF4-FFF2-40B4-BE49-F238E27FC236}">
                <a16:creationId xmlns:a16="http://schemas.microsoft.com/office/drawing/2014/main" id="{3F1ED359-2AD4-475C-9624-D2520C46C140}"/>
              </a:ext>
            </a:extLst>
          </p:cNvPr>
          <p:cNvSpPr txBox="1"/>
          <p:nvPr/>
        </p:nvSpPr>
        <p:spPr>
          <a:xfrm>
            <a:off x="1994405" y="6275673"/>
            <a:ext cx="10971303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vi-VN" sz="3200" i="1" dirty="0">
                <a:latin typeface="+mj-lt"/>
              </a:rPr>
              <a:t>a</a:t>
            </a:r>
            <a:r>
              <a:rPr lang="vi-VN" sz="3600" i="1" dirty="0">
                <a:latin typeface="+mj-lt"/>
              </a:rPr>
              <a:t>, Địa chỉ website: nchmf.gov.vn</a:t>
            </a:r>
          </a:p>
          <a:p>
            <a:r>
              <a:rPr lang="vi-VN" sz="3600" i="1" dirty="0">
                <a:latin typeface="+mj-lt"/>
              </a:rPr>
              <a:t>b, Các chủ đề chính: Giới thiệu, Thời tiết, Khí hậu, Thuỷ văn, Hải văn, Phân vùng rủi ro thiên tai, Khoa học và công nghệ, Kiến thức KTTV, Dịch vụ KTTV</a:t>
            </a:r>
          </a:p>
          <a:p>
            <a:r>
              <a:rPr lang="vi-VN" sz="3600" i="1" dirty="0">
                <a:latin typeface="+mj-lt"/>
              </a:rPr>
              <a:t>c, Vị trí của công cụ tìm kiếm thông tin: góc trên bên phải màn hình, có hình kính lúp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499" y="7032154"/>
            <a:ext cx="4422710" cy="241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40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2" grpId="0"/>
      <p:bldP spid="49" grpId="0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86B"/>
        </a:solidFill>
        <a:effectLst/>
      </p:bgPr>
    </p:bg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" name="Google Shape;643;p33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644" name="Google Shape;644;p33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645" name="Google Shape;645;p33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646" name="Google Shape;646;p3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7" name="Google Shape;647;p33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648" name="Google Shape;648;p33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</p:sp>
          <p:sp>
            <p:nvSpPr>
              <p:cNvPr id="649" name="Google Shape;649;p3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650" name="Google Shape;65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5786" y="-1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44F624-0FC7-4BEE-BA85-5999D10DA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686" y="497923"/>
            <a:ext cx="10615612" cy="2369284"/>
          </a:xfrm>
          <a:prstGeom prst="rect">
            <a:avLst/>
          </a:prstGeom>
        </p:spPr>
      </p:pic>
      <p:sp>
        <p:nvSpPr>
          <p:cNvPr id="49" name="Google Shape;525;p28">
            <a:extLst>
              <a:ext uri="{FF2B5EF4-FFF2-40B4-BE49-F238E27FC236}">
                <a16:creationId xmlns:a16="http://schemas.microsoft.com/office/drawing/2014/main" id="{9B5FBAD3-2781-4FA8-8F93-C509E55EF9DE}"/>
              </a:ext>
            </a:extLst>
          </p:cNvPr>
          <p:cNvSpPr txBox="1"/>
          <p:nvPr/>
        </p:nvSpPr>
        <p:spPr>
          <a:xfrm>
            <a:off x="6678587" y="3019492"/>
            <a:ext cx="7999711" cy="74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i="1" dirty="0" err="1">
                <a:latin typeface="+mj-lt"/>
              </a:rPr>
              <a:t>Hình</a:t>
            </a:r>
            <a:r>
              <a:rPr lang="vi-VN" sz="3600" b="1" i="1" dirty="0">
                <a:latin typeface="+mj-lt"/>
              </a:rPr>
              <a:t> 14. </a:t>
            </a:r>
            <a:r>
              <a:rPr lang="vi-VN" sz="3600" b="1" i="1" dirty="0" err="1">
                <a:latin typeface="+mj-lt"/>
              </a:rPr>
              <a:t>Một</a:t>
            </a:r>
            <a:r>
              <a:rPr lang="vi-VN" sz="3600" b="1" i="1" dirty="0">
                <a:latin typeface="+mj-lt"/>
              </a:rPr>
              <a:t> </a:t>
            </a:r>
            <a:r>
              <a:rPr lang="vi-VN" sz="3600" b="1" i="1" dirty="0" err="1">
                <a:latin typeface="+mj-lt"/>
              </a:rPr>
              <a:t>phần</a:t>
            </a:r>
            <a:r>
              <a:rPr lang="vi-VN" sz="3600" b="1" i="1" dirty="0">
                <a:latin typeface="+mj-lt"/>
              </a:rPr>
              <a:t> giao </a:t>
            </a:r>
            <a:r>
              <a:rPr lang="vi-VN" sz="3600" b="1" i="1" dirty="0" err="1">
                <a:latin typeface="+mj-lt"/>
              </a:rPr>
              <a:t>diện</a:t>
            </a:r>
            <a:r>
              <a:rPr lang="vi-VN" sz="3600" b="1" i="1" dirty="0">
                <a:latin typeface="+mj-lt"/>
              </a:rPr>
              <a:t> </a:t>
            </a:r>
            <a:r>
              <a:rPr lang="vi-VN" sz="3600" b="1" i="1" dirty="0" err="1">
                <a:latin typeface="+mj-lt"/>
              </a:rPr>
              <a:t>Website</a:t>
            </a:r>
            <a:endParaRPr lang="en-US" sz="3600" b="1" i="1" dirty="0">
              <a:latin typeface="+mj-lt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6AA0E9E2-7A43-4973-8E06-AFE8969D578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633394" y="3793826"/>
            <a:ext cx="1019666" cy="1044258"/>
          </a:xfrm>
          <a:prstGeom prst="rect">
            <a:avLst/>
          </a:prstGeom>
        </p:spPr>
      </p:pic>
      <p:sp>
        <p:nvSpPr>
          <p:cNvPr id="52" name="Google Shape;682;p33">
            <a:extLst>
              <a:ext uri="{FF2B5EF4-FFF2-40B4-BE49-F238E27FC236}">
                <a16:creationId xmlns:a16="http://schemas.microsoft.com/office/drawing/2014/main" id="{9DE515A9-5ED9-44EF-9A62-BC3F212ECFAA}"/>
              </a:ext>
            </a:extLst>
          </p:cNvPr>
          <p:cNvSpPr txBox="1"/>
          <p:nvPr/>
        </p:nvSpPr>
        <p:spPr>
          <a:xfrm>
            <a:off x="3183326" y="3988370"/>
            <a:ext cx="2562356" cy="9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i="0" u="none" strike="noStrike" cap="none" dirty="0" err="1">
                <a:solidFill>
                  <a:srgbClr val="FF0000"/>
                </a:solidFill>
                <a:latin typeface="+mn-lt"/>
                <a:ea typeface="Lato"/>
                <a:cs typeface="Lato"/>
                <a:sym typeface="Lato"/>
              </a:rPr>
              <a:t>Vận</a:t>
            </a:r>
            <a:r>
              <a:rPr lang="vi-VN" sz="4400" b="1" i="0" u="none" strike="noStrike" cap="none" dirty="0">
                <a:solidFill>
                  <a:srgbClr val="FF0000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vi-VN" sz="4400" b="1" i="0" u="none" strike="noStrike" cap="none" dirty="0" err="1">
                <a:solidFill>
                  <a:srgbClr val="FF0000"/>
                </a:solidFill>
                <a:latin typeface="+mn-lt"/>
                <a:ea typeface="Lato"/>
                <a:cs typeface="Lato"/>
                <a:sym typeface="Lato"/>
              </a:rPr>
              <a:t>dụng</a:t>
            </a:r>
            <a:endParaRPr sz="4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3" name="Google Shape;635;p32">
            <a:extLst>
              <a:ext uri="{FF2B5EF4-FFF2-40B4-BE49-F238E27FC236}">
                <a16:creationId xmlns:a16="http://schemas.microsoft.com/office/drawing/2014/main" id="{3F1ED359-2AD4-475C-9624-D2520C46C140}"/>
              </a:ext>
            </a:extLst>
          </p:cNvPr>
          <p:cNvSpPr txBox="1"/>
          <p:nvPr/>
        </p:nvSpPr>
        <p:spPr>
          <a:xfrm>
            <a:off x="2184693" y="5267560"/>
            <a:ext cx="13950170" cy="2474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latin typeface="+mj-lt"/>
              </a:rPr>
              <a:t>Em </a:t>
            </a:r>
            <a:r>
              <a:rPr lang="vi-VN" sz="4000" b="1" dirty="0" err="1">
                <a:latin typeface="+mj-lt"/>
              </a:rPr>
              <a:t>hãy</a:t>
            </a:r>
            <a:r>
              <a:rPr lang="vi-VN" sz="4000" b="1" dirty="0">
                <a:latin typeface="+mj-lt"/>
              </a:rPr>
              <a:t> truy </a:t>
            </a:r>
            <a:r>
              <a:rPr lang="vi-VN" sz="4000" b="1" dirty="0" err="1">
                <a:latin typeface="+mj-lt"/>
              </a:rPr>
              <a:t>cập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vào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website</a:t>
            </a:r>
            <a:r>
              <a:rPr lang="vi-VN" sz="4000" b="1" dirty="0">
                <a:latin typeface="+mj-lt"/>
              </a:rPr>
              <a:t> ở </a:t>
            </a:r>
            <a:r>
              <a:rPr lang="vi-VN" sz="4000" b="1" dirty="0" err="1">
                <a:latin typeface="+mj-lt"/>
              </a:rPr>
              <a:t>Hình</a:t>
            </a:r>
            <a:r>
              <a:rPr lang="vi-VN" sz="4000" b="1" dirty="0">
                <a:latin typeface="+mj-lt"/>
              </a:rPr>
              <a:t> 14, xem thông tin theo </a:t>
            </a:r>
            <a:r>
              <a:rPr lang="vi-VN" sz="4000" b="1" dirty="0" err="1">
                <a:latin typeface="+mj-lt"/>
              </a:rPr>
              <a:t>các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chủ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đề</a:t>
            </a:r>
            <a:r>
              <a:rPr lang="vi-VN" sz="4000" b="1" dirty="0">
                <a:latin typeface="+mj-lt"/>
              </a:rPr>
              <a:t>, </a:t>
            </a:r>
            <a:r>
              <a:rPr lang="vi-VN" sz="4000" b="1" dirty="0" err="1">
                <a:latin typeface="+mj-lt"/>
              </a:rPr>
              <a:t>sử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dụng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chức</a:t>
            </a:r>
            <a:r>
              <a:rPr lang="vi-VN" sz="4000" b="1" dirty="0">
                <a:latin typeface="+mj-lt"/>
              </a:rPr>
              <a:t> năng </a:t>
            </a:r>
            <a:r>
              <a:rPr lang="vi-VN" sz="4000" b="1" dirty="0" err="1">
                <a:latin typeface="+mj-lt"/>
              </a:rPr>
              <a:t>tìm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kiếm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của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website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để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tìm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kiếm</a:t>
            </a:r>
            <a:r>
              <a:rPr lang="vi-VN" sz="4000" b="1" dirty="0">
                <a:latin typeface="+mj-lt"/>
              </a:rPr>
              <a:t> thông tin </a:t>
            </a:r>
            <a:r>
              <a:rPr lang="vi-VN" sz="4000" b="1" dirty="0" err="1">
                <a:latin typeface="+mj-lt"/>
              </a:rPr>
              <a:t>về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thời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tiết</a:t>
            </a:r>
            <a:r>
              <a:rPr lang="vi-VN" sz="4000" b="1" dirty="0">
                <a:latin typeface="+mj-lt"/>
              </a:rPr>
              <a:t> ở </a:t>
            </a:r>
            <a:r>
              <a:rPr lang="vi-VN" sz="4000" b="1" dirty="0" err="1">
                <a:latin typeface="+mj-lt"/>
              </a:rPr>
              <a:t>địa</a:t>
            </a:r>
            <a:r>
              <a:rPr lang="vi-VN" sz="4000" b="1" dirty="0">
                <a:latin typeface="+mj-lt"/>
              </a:rPr>
              <a:t> phương 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4" descr="hinh-nen-powerpoint-don-gian-16">
            <a:extLst>
              <a:ext uri="{FF2B5EF4-FFF2-40B4-BE49-F238E27FC236}">
                <a16:creationId xmlns:a16="http://schemas.microsoft.com/office/drawing/2014/main" id="{031E6486-52B6-8386-6D46-F7008196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05934" cy="98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WordArt 5">
            <a:extLst>
              <a:ext uri="{FF2B5EF4-FFF2-40B4-BE49-F238E27FC236}">
                <a16:creationId xmlns:a16="http://schemas.microsoft.com/office/drawing/2014/main" id="{8F25BFBF-DDAD-3953-72BC-9B6994BDD9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7152758"/>
            <a:ext cx="13760302" cy="270244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82" name="WordArt 6">
            <a:extLst>
              <a:ext uri="{FF2B5EF4-FFF2-40B4-BE49-F238E27FC236}">
                <a16:creationId xmlns:a16="http://schemas.microsoft.com/office/drawing/2014/main" id="{00D687D1-4866-9F4D-F5AD-C68EC9D448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6616" y="637952"/>
            <a:ext cx="13912702" cy="216018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5" name="Picture 8" descr="614680djq0l440oz">
            <a:extLst>
              <a:ext uri="{FF2B5EF4-FFF2-40B4-BE49-F238E27FC236}">
                <a16:creationId xmlns:a16="http://schemas.microsoft.com/office/drawing/2014/main" id="{0B1FD757-8DE3-FA0A-D123-89260773F5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622" y="3921989"/>
            <a:ext cx="5270206" cy="294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1219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065" y="165807"/>
            <a:ext cx="1590714" cy="17179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5956583" y="1881037"/>
            <a:ext cx="2113206" cy="19686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3" y="8295948"/>
            <a:ext cx="18320274" cy="2102361"/>
            <a:chOff x="0" y="5530631"/>
            <a:chExt cx="12213516" cy="14015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7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5003456" y="4201617"/>
            <a:ext cx="4527152" cy="44787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309956" y="257320"/>
            <a:ext cx="925187" cy="1120667"/>
            <a:chOff x="239737" y="39970"/>
            <a:chExt cx="842766" cy="93443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346658" y="1685772"/>
            <a:ext cx="1482839" cy="1215531"/>
            <a:chOff x="817228" y="470330"/>
            <a:chExt cx="988558" cy="81035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5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76771" y="3074111"/>
            <a:ext cx="6481763" cy="2324100"/>
          </a:xfrm>
          <a:prstGeom prst="rect">
            <a:avLst/>
          </a:prstGeom>
        </p:spPr>
        <p:txBody>
          <a:bodyPr wrap="none" lIns="137079" tIns="68543" rIns="137079" bIns="6854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51" y="544514"/>
            <a:ext cx="13726110" cy="8070341"/>
          </a:xfrm>
          <a:prstGeom prst="rect">
            <a:avLst/>
          </a:prstGeom>
        </p:spPr>
      </p:pic>
      <p:pic>
        <p:nvPicPr>
          <p:cNvPr id="27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147" end="3710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71040" y="970678"/>
            <a:ext cx="13180651" cy="638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96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550718" y="1784425"/>
            <a:ext cx="17186563" cy="2077417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</a:t>
            </a:r>
            <a:r>
              <a:rPr lang="vi-VN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MẠNG MÁY TÍNH VÀ INTERNET</a:t>
            </a:r>
            <a:endParaRPr lang="en-US" sz="6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6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49" y="3519228"/>
            <a:ext cx="16116300" cy="224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lnSpc>
                <a:spcPct val="119003"/>
              </a:lnSpc>
            </a:pPr>
            <a:r>
              <a:rPr lang="vi-VN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2: Tìm kiếm thông tin trên Website</a:t>
            </a:r>
            <a:endParaRPr lang="en-US" sz="6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19003"/>
              </a:lnSpc>
            </a:pPr>
            <a:r>
              <a:rPr 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6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vi-VN" sz="6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43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63664" y="38955"/>
            <a:ext cx="3024336" cy="1963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2" y="5383172"/>
            <a:ext cx="5132176" cy="3743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448" y="5425348"/>
            <a:ext cx="5540016" cy="36594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250" y="7220796"/>
            <a:ext cx="2448272" cy="16740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9344" y="2443200"/>
            <a:ext cx="13951536" cy="2052228"/>
          </a:xfrm>
          <a:prstGeom prst="rect">
            <a:avLst/>
          </a:prstGeom>
          <a:noFill/>
        </p:spPr>
        <p:txBody>
          <a:bodyPr wrap="square" lIns="163286" tIns="81644" rIns="163286" bIns="81644" numCol="1">
            <a:prstTxWarp prst="textTriangle">
              <a:avLst/>
            </a:prstTxWarp>
            <a:spAutoFit/>
          </a:bodyPr>
          <a:lstStyle/>
          <a:p>
            <a:pPr algn="ctr" defTabSz="2177140"/>
            <a:r>
              <a:rPr lang="en-US" sz="11800" b="1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Giải</a:t>
            </a:r>
            <a:r>
              <a:rPr lang="en-US" sz="118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1800" b="1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cứu</a:t>
            </a:r>
            <a:r>
              <a:rPr lang="en-US" sz="118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1800" b="1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bãi</a:t>
            </a:r>
            <a:r>
              <a:rPr lang="en-US" sz="118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1800" b="1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biển</a:t>
            </a:r>
            <a:endParaRPr lang="en-US" sz="11800" b="1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pattFill prst="dkUpDiag">
                <a:fgClr>
                  <a:srgbClr val="1F497D"/>
                </a:fgClr>
                <a:bgClr>
                  <a:srgbClr val="1F497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0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048656" y="-952120"/>
            <a:ext cx="1219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3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44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192" y="6348205"/>
            <a:ext cx="3841540" cy="25375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285" y="6386515"/>
            <a:ext cx="3667710" cy="26755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82" y="7880807"/>
            <a:ext cx="3449864" cy="1437482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6" y="197402"/>
            <a:ext cx="2582056" cy="1975612"/>
          </a:xfrm>
          <a:prstGeom prst="rect">
            <a:avLst/>
          </a:prstGeom>
        </p:spPr>
      </p:pic>
      <p:pic>
        <p:nvPicPr>
          <p:cNvPr id="6" name="Picture chuoi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099" y="5966038"/>
            <a:ext cx="2081718" cy="641924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11" y="7415660"/>
            <a:ext cx="3104218" cy="1546048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3028402" y="1285893"/>
            <a:ext cx="11017224" cy="3983698"/>
          </a:xfrm>
          <a:prstGeom prst="cloudCallout">
            <a:avLst>
              <a:gd name="adj1" fmla="val -51742"/>
              <a:gd name="adj2" fmla="val 6903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17714" tIns="108856" rIns="217714" bIns="108856" rtlCol="0" anchor="ctr"/>
          <a:lstStyle/>
          <a:p>
            <a:pPr algn="ctr" defTabSz="2177140"/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</a:rPr>
              <a:t>Bãi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</a:rPr>
              <a:t>biển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</a:rPr>
              <a:t>nhiều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</a:rPr>
              <a:t>rác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</a:rPr>
              <a:t>quá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</a:rPr>
              <a:t>!</a:t>
            </a:r>
          </a:p>
        </p:txBody>
      </p:sp>
      <p:sp>
        <p:nvSpPr>
          <p:cNvPr id="24" name="Cloud Callout 23"/>
          <p:cNvSpPr/>
          <p:nvPr/>
        </p:nvSpPr>
        <p:spPr>
          <a:xfrm>
            <a:off x="7083221" y="1435987"/>
            <a:ext cx="10458270" cy="3983698"/>
          </a:xfrm>
          <a:prstGeom prst="cloudCallout">
            <a:avLst>
              <a:gd name="adj1" fmla="val -62865"/>
              <a:gd name="adj2" fmla="val 8446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17714" tIns="108856" rIns="217714" bIns="108856" rtlCol="0" anchor="ctr"/>
          <a:lstStyle/>
          <a:p>
            <a:pPr algn="ctr" defTabSz="2177140"/>
            <a:r>
              <a:rPr lang="en-US" sz="7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Chúng</a:t>
            </a:r>
            <a:r>
              <a:rPr lang="en-US" sz="7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7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lang="en-US" sz="7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r>
              <a:rPr lang="en-US" sz="7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dọn</a:t>
            </a:r>
            <a:r>
              <a:rPr lang="en-US" sz="7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dẹp</a:t>
            </a:r>
            <a:r>
              <a:rPr lang="en-US" sz="7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7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445758" y="-1866520"/>
            <a:ext cx="1219200" cy="914400"/>
          </a:xfrm>
          <a:prstGeom prst="rect">
            <a:avLst/>
          </a:prstGeom>
        </p:spPr>
      </p:pic>
      <p:pic>
        <p:nvPicPr>
          <p:cNvPr id="29" name="Picture lo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1477" y="8885735"/>
            <a:ext cx="2047254" cy="100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kinh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749" y="6516963"/>
            <a:ext cx="2508966" cy="93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81908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3774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4" grpId="0" animBg="1"/>
      <p:bldP spid="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935088" y="52884"/>
            <a:ext cx="16417824" cy="2498328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217714" tIns="108856" rIns="217714" bIns="108856" rtlCol="0" anchor="ctr"/>
          <a:lstStyle/>
          <a:p>
            <a:r>
              <a:rPr lang="en-US" sz="5600" b="1" dirty="0">
                <a:solidFill>
                  <a:srgbClr val="0000CC"/>
                </a:solidFill>
                <a:latin typeface="Times New Roman" pitchFamily="18" charset="0"/>
              </a:rPr>
              <a:t>Website </a:t>
            </a:r>
            <a:r>
              <a:rPr lang="en-US" sz="5600" b="1" dirty="0" err="1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5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5600" b="1" dirty="0" err="1">
                <a:solidFill>
                  <a:srgbClr val="0000CC"/>
                </a:solidFill>
                <a:latin typeface="Times New Roman" pitchFamily="18" charset="0"/>
              </a:rPr>
              <a:t>cung</a:t>
            </a:r>
            <a:r>
              <a:rPr lang="en-US" sz="5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5600" b="1" dirty="0" err="1">
                <a:solidFill>
                  <a:srgbClr val="0000CC"/>
                </a:solidFill>
                <a:latin typeface="Times New Roman" pitchFamily="18" charset="0"/>
              </a:rPr>
              <a:t>cấp</a:t>
            </a:r>
            <a:r>
              <a:rPr lang="en-US" sz="5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5600" b="1" dirty="0" err="1">
                <a:solidFill>
                  <a:srgbClr val="0000CC"/>
                </a:solidFill>
                <a:latin typeface="Times New Roman" pitchFamily="18" charset="0"/>
              </a:rPr>
              <a:t>công</a:t>
            </a:r>
            <a:r>
              <a:rPr lang="en-US" sz="5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5600" b="1" dirty="0" err="1">
                <a:solidFill>
                  <a:srgbClr val="0000CC"/>
                </a:solidFill>
                <a:latin typeface="Times New Roman" pitchFamily="18" charset="0"/>
              </a:rPr>
              <a:t>cụ</a:t>
            </a:r>
            <a:r>
              <a:rPr lang="en-US" sz="5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5600" b="1" dirty="0" err="1">
                <a:solidFill>
                  <a:srgbClr val="0000CC"/>
                </a:solidFill>
                <a:latin typeface="Times New Roman" pitchFamily="18" charset="0"/>
              </a:rPr>
              <a:t>tìm</a:t>
            </a:r>
            <a:r>
              <a:rPr lang="en-US" sz="5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5600" b="1" dirty="0" err="1">
                <a:solidFill>
                  <a:srgbClr val="0000CC"/>
                </a:solidFill>
                <a:latin typeface="Times New Roman" pitchFamily="18" charset="0"/>
              </a:rPr>
              <a:t>kiếm</a:t>
            </a:r>
            <a:r>
              <a:rPr lang="en-US" sz="5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5600" b="1" dirty="0" err="1">
                <a:solidFill>
                  <a:srgbClr val="0000CC"/>
                </a:solidFill>
                <a:latin typeface="Times New Roman" pitchFamily="18" charset="0"/>
              </a:rPr>
              <a:t>không</a:t>
            </a:r>
            <a:r>
              <a:rPr lang="en-US" sz="5600" b="1" dirty="0">
                <a:solidFill>
                  <a:srgbClr val="0000CC"/>
                </a:solidFill>
                <a:latin typeface="Times New Roman" pitchFamily="18" charset="0"/>
              </a:rPr>
              <a:t>? </a:t>
            </a:r>
            <a:endParaRPr lang="vi-VN" sz="56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6786880" y="5973430"/>
            <a:ext cx="6055360" cy="1302454"/>
          </a:xfrm>
          <a:prstGeom prst="snip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217714" tIns="108856" rIns="217714" bIns="108856" rtlCol="0" anchor="ctr"/>
          <a:lstStyle/>
          <a:p>
            <a:pPr algn="ctr" defTabSz="2177140"/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</a:rPr>
              <a:t>Đáp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</a:rPr>
              <a:t>án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</a:rPr>
              <a:t>: A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33020" y="-2083035"/>
            <a:ext cx="1616040" cy="121203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580" y="8599886"/>
            <a:ext cx="3616648" cy="1634232"/>
          </a:xfrm>
          <a:prstGeom prst="rect">
            <a:avLst/>
          </a:prstGeom>
        </p:spPr>
      </p:pic>
      <p:sp>
        <p:nvSpPr>
          <p:cNvPr id="8" name="Snip Diagonal Corner Rectangle 2">
            <a:extLst>
              <a:ext uri="{FF2B5EF4-FFF2-40B4-BE49-F238E27FC236}">
                <a16:creationId xmlns:a16="http://schemas.microsoft.com/office/drawing/2014/main" id="{EAC586AC-267A-4C11-8060-32F1F6F97F80}"/>
              </a:ext>
            </a:extLst>
          </p:cNvPr>
          <p:cNvSpPr/>
          <p:nvPr/>
        </p:nvSpPr>
        <p:spPr>
          <a:xfrm>
            <a:off x="1079104" y="2551213"/>
            <a:ext cx="16761936" cy="3193994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17714" tIns="108856" rIns="217714" bIns="108856" rtlCol="0" anchor="ctr"/>
          <a:lstStyle/>
          <a:p>
            <a:pPr marL="914400" indent="-914400">
              <a:buAutoNum type="alphaUcPeriod"/>
            </a:pPr>
            <a:r>
              <a:rPr lang="en-US" sz="6000" dirty="0" err="1">
                <a:solidFill>
                  <a:schemeClr val="tx1"/>
                </a:solidFill>
                <a:latin typeface="Times New Roman" pitchFamily="18" charset="0"/>
              </a:rPr>
              <a:t>Có</a:t>
            </a:r>
            <a:r>
              <a:rPr lang="en-US" sz="60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  <a:p>
            <a:pPr marL="914400" indent="-914400">
              <a:buAutoNum type="alphaUcPeriod"/>
            </a:pPr>
            <a:r>
              <a:rPr lang="en-US" sz="6000" dirty="0" err="1">
                <a:solidFill>
                  <a:schemeClr val="tx1"/>
                </a:solidFill>
                <a:latin typeface="Times New Roman" pitchFamily="18" charset="0"/>
              </a:rPr>
              <a:t>Không</a:t>
            </a:r>
            <a:endParaRPr lang="vi-VN" sz="60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E1EA7A0-0637-458F-AEE5-EDD8EFC0EA33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6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A54269-441B-47AC-861D-99C6F9BE8A10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62553C9-8799-4EF6-84E3-EF26BE9895D5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2B5DED-3D9B-4D22-B019-C399CAD9C943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55425DC-8E15-4D69-8D9B-1ABFFEDBC0CF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FF8A244-6A9C-44C1-AE3F-86E98FB34EC3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8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3" name="图片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931" y="7879818"/>
            <a:ext cx="1402318" cy="183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4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 animBg="1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151370" y="194187"/>
            <a:ext cx="16417824" cy="2357030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217714" tIns="108856" rIns="217714" bIns="108856" rtlCol="0" anchor="ctr"/>
          <a:lstStyle/>
          <a:p>
            <a:pPr algn="ctr"/>
            <a:r>
              <a:rPr lang="vi-VN" sz="5600" b="1" dirty="0">
                <a:solidFill>
                  <a:srgbClr val="0000CC"/>
                </a:solidFill>
                <a:latin typeface="Times New Roman" pitchFamily="18" charset="0"/>
              </a:rPr>
              <a:t>Em có thể chia sẻ thông tin mình lưu trên máy tính bằng thiết bị lưu trữ di động nào sau đây?</a:t>
            </a:r>
          </a:p>
        </p:txBody>
      </p:sp>
      <p:sp>
        <p:nvSpPr>
          <p:cNvPr id="3" name="Snip Diagonal Corner Rectangle 2"/>
          <p:cNvSpPr/>
          <p:nvPr/>
        </p:nvSpPr>
        <p:spPr>
          <a:xfrm>
            <a:off x="4937760" y="6247719"/>
            <a:ext cx="7812183" cy="1156410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217714" tIns="108856" rIns="217714" bIns="108856" rtlCol="0" anchor="ctr"/>
          <a:lstStyle/>
          <a:p>
            <a:pPr algn="ctr" defTabSz="2177140"/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</a:rPr>
              <a:t>Đáp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</a:rPr>
              <a:t>án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</a:rPr>
              <a:t> C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33020" y="-2083035"/>
            <a:ext cx="1616040" cy="121203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663" y="7303757"/>
            <a:ext cx="4282866" cy="2133070"/>
          </a:xfrm>
          <a:prstGeom prst="rect">
            <a:avLst/>
          </a:prstGeom>
        </p:spPr>
      </p:pic>
      <p:sp>
        <p:nvSpPr>
          <p:cNvPr id="8" name="Snip Diagonal Corner Rectangle 2">
            <a:extLst>
              <a:ext uri="{FF2B5EF4-FFF2-40B4-BE49-F238E27FC236}">
                <a16:creationId xmlns:a16="http://schemas.microsoft.com/office/drawing/2014/main" id="{E506D0A8-015D-472B-8E41-0E10C2910580}"/>
              </a:ext>
            </a:extLst>
          </p:cNvPr>
          <p:cNvSpPr/>
          <p:nvPr/>
        </p:nvSpPr>
        <p:spPr>
          <a:xfrm>
            <a:off x="1151370" y="3042955"/>
            <a:ext cx="16335262" cy="2837246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17714" tIns="108856" rIns="217714" bIns="108856" rtlCol="0" anchor="ctr"/>
          <a:lstStyle/>
          <a:p>
            <a:r>
              <a:rPr lang="vi-VN" sz="5400" dirty="0">
                <a:latin typeface="Times New Roman" pitchFamily="18" charset="0"/>
                <a:cs typeface="Times New Roman" pitchFamily="18" charset="0"/>
              </a:rPr>
              <a:t>A. Máy ghi âm.</a:t>
            </a:r>
          </a:p>
          <a:p>
            <a:r>
              <a:rPr lang="vi-VN" sz="5400" dirty="0">
                <a:latin typeface="Times New Roman" pitchFamily="18" charset="0"/>
                <a:cs typeface="Times New Roman" pitchFamily="18" charset="0"/>
              </a:rPr>
              <a:t>B. Mạng xã hội.</a:t>
            </a:r>
          </a:p>
          <a:p>
            <a:r>
              <a:rPr lang="vi-VN" sz="5400" dirty="0">
                <a:latin typeface="Times New Roman" pitchFamily="18" charset="0"/>
                <a:cs typeface="Times New Roman" pitchFamily="18" charset="0"/>
              </a:rPr>
              <a:t>C. USB.</a:t>
            </a:r>
          </a:p>
          <a:p>
            <a:r>
              <a:rPr lang="vi-VN" sz="5400" dirty="0">
                <a:latin typeface="Times New Roman" pitchFamily="18" charset="0"/>
                <a:cs typeface="Times New Roman" pitchFamily="18" charset="0"/>
              </a:rPr>
              <a:t>D. Loa.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B9AC43-B556-498B-AAC6-8B937DF7C306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6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B87DE9-CFC8-4973-B0CB-6FB4BE943A29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479C6B-765B-4172-91B8-548C37FBF14B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9CB22D-A98C-4026-8BE5-3CA6C1578669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50E08E-3A4C-4025-B028-CD90F38D65CF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AC0445-1E4E-4BC2-9C43-EFFF0923F6E2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8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16" name="图片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931" y="7879818"/>
            <a:ext cx="1402318" cy="183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4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151370" y="194187"/>
            <a:ext cx="16417824" cy="2357030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217714" tIns="108856" rIns="217714" bIns="108856" rtlCol="0" anchor="ctr"/>
          <a:lstStyle/>
          <a:p>
            <a:pPr algn="ctr"/>
            <a:r>
              <a:rPr lang="vi-VN" sz="5600" b="1" dirty="0">
                <a:solidFill>
                  <a:srgbClr val="0000CC"/>
                </a:solidFill>
                <a:latin typeface="Times New Roman" pitchFamily="18" charset="0"/>
              </a:rPr>
              <a:t>Thiết bị nào sau đây không giúp lưu trữ và chia sẻ thông tin?</a:t>
            </a:r>
          </a:p>
        </p:txBody>
      </p:sp>
      <p:sp>
        <p:nvSpPr>
          <p:cNvPr id="3" name="Snip Diagonal Corner Rectangle 2"/>
          <p:cNvSpPr/>
          <p:nvPr/>
        </p:nvSpPr>
        <p:spPr>
          <a:xfrm>
            <a:off x="6749841" y="6140156"/>
            <a:ext cx="6153359" cy="1423956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217714" tIns="108856" rIns="217714" bIns="108856" rtlCol="0" anchor="ctr"/>
          <a:lstStyle/>
          <a:p>
            <a:pPr algn="ctr" defTabSz="2177140"/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</a:rPr>
              <a:t>Đáp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</a:rPr>
              <a:t>án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</a:rPr>
              <a:t>: D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33020" y="-2083035"/>
            <a:ext cx="1616040" cy="1212030"/>
          </a:xfrm>
          <a:prstGeom prst="rect">
            <a:avLst/>
          </a:prstGeom>
        </p:spPr>
      </p:pic>
      <p:sp>
        <p:nvSpPr>
          <p:cNvPr id="8" name="Snip Diagonal Corner Rectangle 2">
            <a:extLst>
              <a:ext uri="{FF2B5EF4-FFF2-40B4-BE49-F238E27FC236}">
                <a16:creationId xmlns:a16="http://schemas.microsoft.com/office/drawing/2014/main" id="{E506D0A8-015D-472B-8E41-0E10C2910580}"/>
              </a:ext>
            </a:extLst>
          </p:cNvPr>
          <p:cNvSpPr/>
          <p:nvPr/>
        </p:nvSpPr>
        <p:spPr>
          <a:xfrm>
            <a:off x="4139051" y="2369828"/>
            <a:ext cx="8926709" cy="3454622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17714" tIns="108856" rIns="217714" bIns="108856" rtlCol="0" anchor="ctr"/>
          <a:lstStyle/>
          <a:p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USB.                  </a:t>
            </a:r>
          </a:p>
          <a:p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Đĩa DVD.                     </a:t>
            </a:r>
          </a:p>
          <a:p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Zalo.                  </a:t>
            </a:r>
          </a:p>
          <a:p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Máy ảnh.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B9AC43-B556-498B-AAC6-8B937DF7C306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6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B87DE9-CFC8-4973-B0CB-6FB4BE943A29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479C6B-765B-4172-91B8-548C37FBF14B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9CB22D-A98C-4026-8BE5-3CA6C1578669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50E08E-3A4C-4025-B028-CD90F38D65CF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AC0445-1E4E-4BC2-9C43-EFFF0923F6E2}"/>
              </a:ext>
            </a:extLst>
          </p:cNvPr>
          <p:cNvSpPr/>
          <p:nvPr/>
        </p:nvSpPr>
        <p:spPr>
          <a:xfrm>
            <a:off x="7031766" y="7853619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8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16" name="图片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931" y="7879818"/>
            <a:ext cx="1402318" cy="1834384"/>
          </a:xfrm>
          <a:prstGeom prst="rect">
            <a:avLst/>
          </a:prstGeom>
        </p:spPr>
      </p:pic>
      <p:pic>
        <p:nvPicPr>
          <p:cNvPr id="1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1583" y="8274567"/>
            <a:ext cx="4276422" cy="160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96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079104" y="132683"/>
            <a:ext cx="16417824" cy="1966282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217714" tIns="108856" rIns="217714" bIns="108856" rtlCol="0" anchor="ctr"/>
          <a:lstStyle/>
          <a:p>
            <a:pPr algn="ctr"/>
            <a:r>
              <a:rPr lang="vi-VN" sz="5600" b="1" dirty="0">
                <a:solidFill>
                  <a:srgbClr val="0000CC"/>
                </a:solidFill>
                <a:latin typeface="Times New Roman" pitchFamily="18" charset="0"/>
              </a:rPr>
              <a:t>Website nào sau đây giúp em tìm kiếm thông tin về thời tiết ở địa phương em?</a:t>
            </a:r>
          </a:p>
        </p:txBody>
      </p:sp>
      <p:sp>
        <p:nvSpPr>
          <p:cNvPr id="3" name="Snip Diagonal Corner Rectangle 2"/>
          <p:cNvSpPr/>
          <p:nvPr/>
        </p:nvSpPr>
        <p:spPr>
          <a:xfrm>
            <a:off x="7031766" y="6529365"/>
            <a:ext cx="6378336" cy="1423956"/>
          </a:xfrm>
          <a:prstGeom prst="snip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217714" tIns="108856" rIns="217714" bIns="108856" rtlCol="0" anchor="ctr"/>
          <a:lstStyle/>
          <a:p>
            <a:pPr algn="ctr" defTabSz="2177140"/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</a:rPr>
              <a:t>Đáp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</a:rPr>
              <a:t>án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</a:rPr>
              <a:t>: D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33020" y="-2083035"/>
            <a:ext cx="1616040" cy="1212030"/>
          </a:xfrm>
          <a:prstGeom prst="rect">
            <a:avLst/>
          </a:prstGeom>
        </p:spPr>
      </p:pic>
      <p:sp>
        <p:nvSpPr>
          <p:cNvPr id="8" name="Snip Diagonal Corner Rectangle 2">
            <a:extLst>
              <a:ext uri="{FF2B5EF4-FFF2-40B4-BE49-F238E27FC236}">
                <a16:creationId xmlns:a16="http://schemas.microsoft.com/office/drawing/2014/main" id="{86071A77-E4D7-4F6F-81CF-00F2F4A77DA5}"/>
              </a:ext>
            </a:extLst>
          </p:cNvPr>
          <p:cNvSpPr/>
          <p:nvPr/>
        </p:nvSpPr>
        <p:spPr>
          <a:xfrm>
            <a:off x="1079104" y="2321813"/>
            <a:ext cx="16417824" cy="4281054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17714" tIns="108856" rIns="217714" bIns="108856" rtlCol="0" anchor="ctr"/>
          <a:lstStyle/>
          <a:p>
            <a:r>
              <a:rPr lang="vi-VN" sz="4800" dirty="0"/>
              <a:t>A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Website của Tổng cục du lịch.</a:t>
            </a:r>
          </a:p>
          <a:p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Website báo Thiếu niên Tiền phong và Nhi đồng.</a:t>
            </a:r>
          </a:p>
          <a:p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Website của Cục kiểm soát môi trường.</a:t>
            </a:r>
          </a:p>
          <a:p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Website của Trung tâm Dự báo khí tượng thuỷ văn quốc gia.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E1FA2E9-6C41-4BCD-BD98-DE417433C018}"/>
              </a:ext>
            </a:extLst>
          </p:cNvPr>
          <p:cNvSpPr/>
          <p:nvPr/>
        </p:nvSpPr>
        <p:spPr>
          <a:xfrm>
            <a:off x="7031766" y="8170766"/>
            <a:ext cx="6321200" cy="1937288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6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3D308D2-2ED8-4B1A-B06A-03A58CCE3F99}"/>
              </a:ext>
            </a:extLst>
          </p:cNvPr>
          <p:cNvSpPr/>
          <p:nvPr/>
        </p:nvSpPr>
        <p:spPr>
          <a:xfrm>
            <a:off x="7031766" y="8170766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068DC16-0811-46F3-971A-A1AFDA029A78}"/>
              </a:ext>
            </a:extLst>
          </p:cNvPr>
          <p:cNvSpPr/>
          <p:nvPr/>
        </p:nvSpPr>
        <p:spPr>
          <a:xfrm>
            <a:off x="7031766" y="8170766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8387E35-DC76-47FA-A498-E6EC24F73644}"/>
              </a:ext>
            </a:extLst>
          </p:cNvPr>
          <p:cNvSpPr/>
          <p:nvPr/>
        </p:nvSpPr>
        <p:spPr>
          <a:xfrm>
            <a:off x="7031766" y="8170766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746B96-3873-49D6-9FC6-58FEB5810AA3}"/>
              </a:ext>
            </a:extLst>
          </p:cNvPr>
          <p:cNvSpPr/>
          <p:nvPr/>
        </p:nvSpPr>
        <p:spPr>
          <a:xfrm>
            <a:off x="7031766" y="8170766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A810BA3-24CA-4835-AF5F-C634ACE501B8}"/>
              </a:ext>
            </a:extLst>
          </p:cNvPr>
          <p:cNvSpPr/>
          <p:nvPr/>
        </p:nvSpPr>
        <p:spPr>
          <a:xfrm>
            <a:off x="7031766" y="8170766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8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15" name="Picture l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3787" y="8383269"/>
            <a:ext cx="2047254" cy="100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图片 1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931" y="7879818"/>
            <a:ext cx="1402318" cy="183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3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1145</Words>
  <Application>Microsoft Office PowerPoint</Application>
  <PresentationFormat>Custom</PresentationFormat>
  <Paragraphs>122</Paragraphs>
  <Slides>19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Times New Roman</vt:lpstr>
      <vt:lpstr>Franklin Gothic Medium</vt:lpstr>
      <vt:lpstr>Arial</vt:lpstr>
      <vt:lpstr>Calibri</vt:lpstr>
      <vt:lpstr>Wingdings</vt:lpstr>
      <vt:lpstr>Franklin Gothic Book</vt:lpstr>
      <vt:lpstr>DengXian</vt:lpstr>
      <vt:lpstr>Office Theme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54</cp:revision>
  <dcterms:modified xsi:type="dcterms:W3CDTF">2024-10-05T11:36:35Z</dcterms:modified>
</cp:coreProperties>
</file>