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3" r:id="rId2"/>
    <p:sldMasterId id="2147483781" r:id="rId3"/>
    <p:sldMasterId id="2147483843" r:id="rId4"/>
    <p:sldMasterId id="2147483862" r:id="rId5"/>
    <p:sldMasterId id="2147483934" r:id="rId6"/>
  </p:sldMasterIdLst>
  <p:notesMasterIdLst>
    <p:notesMasterId r:id="rId26"/>
  </p:notesMasterIdLst>
  <p:handoutMasterIdLst>
    <p:handoutMasterId r:id="rId27"/>
  </p:handoutMasterIdLst>
  <p:sldIdLst>
    <p:sldId id="373" r:id="rId7"/>
    <p:sldId id="405" r:id="rId8"/>
    <p:sldId id="432" r:id="rId9"/>
    <p:sldId id="407" r:id="rId10"/>
    <p:sldId id="408" r:id="rId11"/>
    <p:sldId id="409" r:id="rId12"/>
    <p:sldId id="410" r:id="rId13"/>
    <p:sldId id="411" r:id="rId14"/>
    <p:sldId id="412" r:id="rId15"/>
    <p:sldId id="413" r:id="rId16"/>
    <p:sldId id="418" r:id="rId17"/>
    <p:sldId id="416" r:id="rId18"/>
    <p:sldId id="417" r:id="rId19"/>
    <p:sldId id="419" r:id="rId20"/>
    <p:sldId id="420" r:id="rId21"/>
    <p:sldId id="421" r:id="rId22"/>
    <p:sldId id="422" r:id="rId23"/>
    <p:sldId id="423" r:id="rId24"/>
    <p:sldId id="430" r:id="rId25"/>
  </p:sldIdLst>
  <p:sldSz cx="9144000" cy="5143500" type="screen16x9"/>
  <p:notesSz cx="6858000" cy="9144000"/>
  <p:defaultTextStyle>
    <a:defPPr>
      <a:defRPr lang="zh-CN"/>
    </a:defPPr>
    <a:lvl1pPr marL="0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57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14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26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22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77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529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286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043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3399"/>
    <a:srgbClr val="69D8FF"/>
    <a:srgbClr val="79DCFF"/>
    <a:srgbClr val="B3EBFF"/>
    <a:srgbClr val="D1F3FF"/>
    <a:srgbClr val="CCFF66"/>
    <a:srgbClr val="FFCC99"/>
    <a:srgbClr val="FFFFFF"/>
    <a:srgbClr val="E1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83" autoAdjust="0"/>
    <p:restoredTop sz="94364" autoAdjust="0"/>
  </p:normalViewPr>
  <p:slideViewPr>
    <p:cSldViewPr snapToGrid="0" showGuides="1">
      <p:cViewPr varScale="1">
        <p:scale>
          <a:sx n="92" d="100"/>
          <a:sy n="92" d="100"/>
        </p:scale>
        <p:origin x="672" y="78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92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323DF-9283-4A6C-9BDB-EC5B8DC83306}" type="datetimeFigureOut">
              <a:rPr lang="en-US" smtClean="0">
                <a:latin typeface="Times New Roman" pitchFamily="18" charset="0"/>
              </a:rPr>
              <a:t>5/10/2024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ACCE5-B3CB-430C-9C54-8E5CA0820A5F}" type="slidenum">
              <a:rPr lang="en-US" smtClean="0">
                <a:latin typeface="Times New Roman" pitchFamily="18" charset="0"/>
              </a:rPr>
              <a:t>‹#›</a:t>
            </a:fld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480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225DFAFB-71C1-48B7-8214-8E31A2E46542}" type="datetimeFigureOut">
              <a:rPr lang="en-US" smtClean="0"/>
              <a:pPr/>
              <a:t>5/10/2024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3E24450B-48A1-4EA9-BC69-F5FA574CC8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6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2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005" algn="l" defTabSz="914012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012" algn="l" defTabSz="914012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022" algn="l" defTabSz="914012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030" algn="l" defTabSz="914012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03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5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73215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0119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 advClick="0" advTm="0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 advClick="0" advTm="0"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6147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206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69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1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76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0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0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 advClick="0" advTm="0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8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5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4" indent="0">
              <a:buNone/>
              <a:defRPr sz="2000"/>
            </a:lvl5pPr>
            <a:lvl6pPr marL="2285630" indent="0">
              <a:buNone/>
              <a:defRPr sz="2000"/>
            </a:lvl6pPr>
            <a:lvl7pPr marL="2742755" indent="0">
              <a:buNone/>
              <a:defRPr sz="2000"/>
            </a:lvl7pPr>
            <a:lvl8pPr marL="3199880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9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9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1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1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18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15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992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44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 advClick="0" advTm="0">
    <p:push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249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02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67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29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59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805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8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9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7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 advClick="0" advTm="0">
    <p:push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F9F0C5-380F-41C2-899A-BAC0F0927E16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0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84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436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19954A3-9DFD-4C44-94BA-B95130A3BA1C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8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3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7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37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5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749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2024/10/5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 advClick="0" advTm="0">
    <p:push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4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9333C77-0158-454C-844F-B7AB9BD7DAD4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0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4356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2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36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0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7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F9F0C5-380F-41C2-899A-BAC0F0927E16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2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2024/10/5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 advClick="0" advTm="0">
    <p:push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3631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19954A3-9DFD-4C44-94BA-B95130A3BA1C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5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2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107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2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9333C77-0158-454C-844F-B7AB9BD7DAD4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6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2024/10/5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 advClick="0" advTm="0">
    <p:push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8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3794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11555"/>
      </p:ext>
    </p:extLst>
  </p:cSld>
  <p:clrMapOvr>
    <a:masterClrMapping/>
  </p:clrMapOvr>
  <p:transition spd="med" advClick="0" advTm="0">
    <p:push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333612"/>
      </p:ext>
    </p:extLst>
  </p:cSld>
  <p:clrMapOvr>
    <a:masterClrMapping/>
  </p:clrMapOvr>
  <p:transition spd="med" advClick="0" advTm="0">
    <p:push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39050"/>
      </p:ext>
    </p:extLst>
  </p:cSld>
  <p:clrMapOvr>
    <a:masterClrMapping/>
  </p:clrMapOvr>
  <p:transition spd="med" advClick="0" advTm="0">
    <p:push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81022"/>
      </p:ext>
    </p:extLst>
  </p:cSld>
  <p:clrMapOvr>
    <a:masterClrMapping/>
  </p:clrMapOvr>
  <p:transition spd="med" advClick="0" advTm="0">
    <p:push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70568"/>
      </p:ext>
    </p:extLst>
  </p:cSld>
  <p:clrMapOvr>
    <a:masterClrMapping/>
  </p:clrMapOvr>
  <p:transition spd="med" advClick="0" advTm="0">
    <p:push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91839"/>
      </p:ext>
    </p:extLst>
  </p:cSld>
  <p:clrMapOvr>
    <a:masterClrMapping/>
  </p:clrMapOvr>
  <p:transition spd="med" advClick="0" advTm="0">
    <p:push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57106"/>
      </p:ext>
    </p:extLst>
  </p:cSld>
  <p:clrMapOvr>
    <a:masterClrMapping/>
  </p:clrMapOvr>
  <p:transition spd="med" advClick="0" advTm="0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 advClick="0" advTm="0">
    <p:push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54170"/>
      </p:ext>
    </p:extLst>
  </p:cSld>
  <p:clrMapOvr>
    <a:masterClrMapping/>
  </p:clrMapOvr>
  <p:transition spd="med" advClick="0" advTm="0">
    <p:push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27316"/>
      </p:ext>
    </p:extLst>
  </p:cSld>
  <p:clrMapOvr>
    <a:masterClrMapping/>
  </p:clrMapOvr>
  <p:transition spd="med" advClick="0" advTm="0">
    <p:push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83665"/>
      </p:ext>
    </p:extLst>
  </p:cSld>
  <p:clrMapOvr>
    <a:masterClrMapping/>
  </p:clrMapOvr>
  <p:transition spd="med" advClick="0" advTm="0">
    <p:push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96302"/>
      </p:ext>
    </p:extLst>
  </p:cSld>
  <p:clrMapOvr>
    <a:masterClrMapping/>
  </p:clrMapOvr>
  <p:transition spd="med" advClick="0" advTm="0">
    <p:push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5989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1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 advClick="0" advTm="0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image" Target="../media/image7.jpeg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57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image" Target="../media/image7.jpeg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64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2024/10/5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919" r:id="rId12"/>
    <p:sldLayoutId id="2147483933" r:id="rId13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914251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91425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914251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</p:sldLayoutIdLst>
  <p:txStyles>
    <p:titleStyle>
      <a:lvl1pPr algn="ctr" defTabSz="9142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</p:titleStyle>
    <p:bodyStyle>
      <a:lvl1pPr marL="342845" indent="-34284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830" indent="-285704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281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599940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06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191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7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4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9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4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45722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5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E2D0FA1A-F1DE-4B76-A187-87FAE0EB2F92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"/>
            <a:ext cx="9144000" cy="50805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6C88D9D-7F3B-452D-BAE8-1AD927EA905D}"/>
              </a:ext>
            </a:extLst>
          </p:cNvPr>
          <p:cNvSpPr/>
          <p:nvPr userDrawn="1"/>
        </p:nvSpPr>
        <p:spPr>
          <a:xfrm>
            <a:off x="676554" y="369639"/>
            <a:ext cx="7778932" cy="4466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689160" y="1570841"/>
            <a:ext cx="2673032" cy="33581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5820691" y="2381004"/>
            <a:ext cx="2673032" cy="35611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10012" y="174147"/>
            <a:ext cx="1249546" cy="28195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6491960" y="3173579"/>
            <a:ext cx="1233161" cy="30254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714324" y="4218855"/>
            <a:ext cx="3003214" cy="117202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3961988" y="3356779"/>
            <a:ext cx="1204774" cy="273677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337823" y="-223186"/>
            <a:ext cx="3003214" cy="11720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3812133" y="-893917"/>
            <a:ext cx="1204774" cy="27367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6175938" y="-1009487"/>
            <a:ext cx="1233161" cy="302544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7190367" y="784262"/>
            <a:ext cx="2520150" cy="9835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377665" y="-28717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99122" y="-216931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15738" y="15302842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30209" y="-4107984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B6F860-6A5B-400A-90FA-5DA1357E9EB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8" y="105596"/>
            <a:ext cx="953864" cy="9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3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E2D0FA1A-F1DE-4B76-A187-87FAE0EB2F92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"/>
            <a:ext cx="9144000" cy="50805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6C88D9D-7F3B-452D-BAE8-1AD927EA905D}"/>
              </a:ext>
            </a:extLst>
          </p:cNvPr>
          <p:cNvSpPr/>
          <p:nvPr userDrawn="1"/>
        </p:nvSpPr>
        <p:spPr>
          <a:xfrm>
            <a:off x="676554" y="369639"/>
            <a:ext cx="7778932" cy="4466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689160" y="1570841"/>
            <a:ext cx="2673032" cy="33581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5820691" y="2381004"/>
            <a:ext cx="2673032" cy="35611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10012" y="174147"/>
            <a:ext cx="1249546" cy="28195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6491960" y="3173579"/>
            <a:ext cx="1233161" cy="30254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714324" y="4218855"/>
            <a:ext cx="3003214" cy="117202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3961988" y="3356779"/>
            <a:ext cx="1204774" cy="273677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337823" y="-223186"/>
            <a:ext cx="3003214" cy="11720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3812133" y="-893917"/>
            <a:ext cx="1204774" cy="27367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6175938" y="-1009487"/>
            <a:ext cx="1233161" cy="302544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7190367" y="784262"/>
            <a:ext cx="2520150" cy="9835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377665" y="-28717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99122" y="-216931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15738" y="15302842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30209" y="-4107984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B6F860-6A5B-400A-90FA-5DA1357E9EB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8" y="105596"/>
            <a:ext cx="953864" cy="9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8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  <p:sldLayoutId id="2147483879" r:id="rId17"/>
    <p:sldLayoutId id="2147483880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8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1.xml"/><Relationship Id="rId12" Type="http://schemas.openxmlformats.org/officeDocument/2006/relationships/slide" Target="slide17.xml"/><Relationship Id="rId17" Type="http://schemas.openxmlformats.org/officeDocument/2006/relationships/slide" Target="slide18.xml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16.png"/><Relationship Id="rId15" Type="http://schemas.openxmlformats.org/officeDocument/2006/relationships/slide" Target="slide19.xml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slide" Target="slide16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5" Type="http://schemas.openxmlformats.org/officeDocument/2006/relationships/image" Target="../media/image23.png"/><Relationship Id="rId10" Type="http://schemas.openxmlformats.org/officeDocument/2006/relationships/image" Target="../media/image25.emf"/><Relationship Id="rId4" Type="http://schemas.openxmlformats.org/officeDocument/2006/relationships/audio" Target="../media/audio1.wav"/><Relationship Id="rId9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5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5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slideLayout" Target="../slideLayouts/slideLayout7.xml"/><Relationship Id="rId7" Type="http://schemas.openxmlformats.org/officeDocument/2006/relationships/slide" Target="slide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" y="-15479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000252" y="300521"/>
            <a:ext cx="5879211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sz="21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</a:t>
            </a:r>
            <a:r>
              <a:rPr lang="en-US" sz="2100" dirty="0" smtClean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 ĐẠI LỘC</a:t>
            </a:r>
            <a:endParaRPr lang="en-US" sz="2100" dirty="0">
              <a:solidFill>
                <a:srgbClr val="0000CC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628652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ĐẠI QUANG</a:t>
            </a:r>
            <a:endParaRPr lang="en-US" altLang="en-US" sz="21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228600" y="1890234"/>
            <a:ext cx="8915400" cy="1084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365" y="3504541"/>
            <a:ext cx="706787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3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US" altLang="en-US" sz="3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2" y="4088374"/>
            <a:ext cx="706787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3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50147" y="1016231"/>
            <a:ext cx="16573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26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15" y="2892901"/>
            <a:ext cx="2280809" cy="15065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20" y="2708489"/>
            <a:ext cx="2376499" cy="17336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450" y="3646197"/>
            <a:ext cx="1717421" cy="854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7" y="642946"/>
            <a:ext cx="1008112" cy="771338"/>
          </a:xfrm>
          <a:prstGeom prst="rect">
            <a:avLst/>
          </a:prstGeom>
        </p:spPr>
      </p:pic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7112" y="-486618"/>
            <a:ext cx="609600" cy="4572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5508104" y="568104"/>
            <a:ext cx="3503808" cy="1733616"/>
          </a:xfrm>
          <a:prstGeom prst="cloudCallout">
            <a:avLst>
              <a:gd name="adj1" fmla="val -73273"/>
              <a:gd name="adj2" fmla="val 8752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8857" tIns="54428" rIns="108857" bIns="54428" rtlCol="0" anchor="ctr"/>
          <a:lstStyle/>
          <a:p>
            <a:pPr algn="ctr" defTabSz="1088570"/>
            <a:r>
              <a:rPr lang="en-US" sz="2900" dirty="0">
                <a:solidFill>
                  <a:prstClr val="black"/>
                </a:solidFill>
                <a:latin typeface="Times New Roman" pitchFamily="18" charset="0"/>
              </a:rPr>
              <a:t>Yeah!!!</a:t>
            </a:r>
          </a:p>
          <a:p>
            <a:pPr algn="ctr" defTabSz="1088570"/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</a:rPr>
              <a:t>Bãi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</a:rPr>
              <a:t>biển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</a:rPr>
              <a:t>đẹp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900" dirty="0" err="1">
                <a:solidFill>
                  <a:prstClr val="black"/>
                </a:solidFill>
                <a:latin typeface="Times New Roman" pitchFamily="18" charset="0"/>
              </a:rPr>
              <a:t>quá</a:t>
            </a:r>
            <a:r>
              <a:rPr lang="en-US" sz="2900" dirty="0">
                <a:solidFill>
                  <a:prstClr val="black"/>
                </a:solidFill>
                <a:latin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550345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9363" y="238125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6997532" y="2266950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2769236" y="1214847"/>
            <a:ext cx="3957452" cy="2941415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9866" y="797026"/>
            <a:ext cx="1502177" cy="1519270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8870"/>
            <a:ext cx="2508662" cy="2772229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596" y="335829"/>
            <a:ext cx="922393" cy="92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622EEF-70EA-4472-94CC-B201FFB2C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1785" y="2125188"/>
            <a:ext cx="430262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532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93511" y="45158"/>
            <a:ext cx="8950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ĐỨC TÍNH CẦN CÓ CỦA NHÀ SÁNG CHẾ</a:t>
            </a:r>
            <a:endParaRPr lang="vi-VN" sz="24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1"/>
          <p:cNvSpPr/>
          <p:nvPr/>
        </p:nvSpPr>
        <p:spPr>
          <a:xfrm>
            <a:off x="324967" y="506823"/>
            <a:ext cx="85800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2400" dirty="0">
                <a:latin typeface="Times New Roman" pitchFamily="18" charset="0"/>
              </a:rPr>
              <a:t>Lựa chọn những thẻ mô tả đức tính cần có để trở thành nhà sáng chế trong các thẻ dưới </a:t>
            </a:r>
            <a:r>
              <a:rPr lang="vi-VN" sz="2400" dirty="0" smtClean="0">
                <a:latin typeface="Times New Roman" pitchFamily="18" charset="0"/>
              </a:rPr>
              <a:t>đây</a:t>
            </a:r>
            <a:r>
              <a:rPr lang="en-US" sz="2400" dirty="0" smtClean="0">
                <a:latin typeface="Times New Roman" pitchFamily="18" charset="0"/>
              </a:rPr>
              <a:t>: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72" y="1337820"/>
            <a:ext cx="8373337" cy="3722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6F11C4-03E4-4CC1-9383-62E63D4535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32" y="1743509"/>
            <a:ext cx="544157" cy="5336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6F11C4-03E4-4CC1-9383-62E63D4535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31" y="2408528"/>
            <a:ext cx="544157" cy="533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6F11C4-03E4-4CC1-9383-62E63D4535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40" y="3148445"/>
            <a:ext cx="544157" cy="5336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6F11C4-03E4-4CC1-9383-62E63D4535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813" y="3896591"/>
            <a:ext cx="544157" cy="533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6F11C4-03E4-4CC1-9383-62E63D4535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19" y="2010352"/>
            <a:ext cx="544157" cy="5336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6F11C4-03E4-4CC1-9383-62E63D4535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096" y="2848265"/>
            <a:ext cx="544157" cy="5336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6F11C4-03E4-4CC1-9383-62E63D4535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396" y="1622138"/>
            <a:ext cx="544157" cy="5336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6F11C4-03E4-4CC1-9383-62E63D4535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396" y="2475780"/>
            <a:ext cx="544157" cy="5336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6F11C4-03E4-4CC1-9383-62E63D4535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395" y="3170815"/>
            <a:ext cx="544157" cy="5336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6F11C4-03E4-4CC1-9383-62E63D4535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396" y="3896591"/>
            <a:ext cx="544157" cy="53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7867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50"/>
                            </p:stCondLst>
                            <p:childTnLst>
                              <p:par>
                                <p:cTn id="6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93511" y="45158"/>
            <a:ext cx="8950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ĐỨCTÍNH CẦN CÓ CỦA NHÀ SÁNG CHẾ</a:t>
            </a:r>
            <a:endParaRPr lang="vi-VN" sz="24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1"/>
          <p:cNvSpPr/>
          <p:nvPr/>
        </p:nvSpPr>
        <p:spPr>
          <a:xfrm>
            <a:off x="324967" y="506823"/>
            <a:ext cx="85800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2400" dirty="0">
                <a:latin typeface="Times New Roman" pitchFamily="18" charset="0"/>
              </a:rPr>
              <a:t>Hãy trao đổi với bạn bè về những đức tính cần có để trở thành nhà sáng </a:t>
            </a:r>
            <a:r>
              <a:rPr lang="vi-VN" sz="2400" dirty="0" smtClean="0">
                <a:latin typeface="Times New Roman" pitchFamily="18" charset="0"/>
              </a:rPr>
              <a:t>chế</a:t>
            </a:r>
            <a:r>
              <a:rPr lang="en-US" sz="2400" dirty="0" smtClean="0">
                <a:latin typeface="Times New Roman" pitchFamily="18" charset="0"/>
              </a:rPr>
              <a:t>.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ình chữ nhật 1"/>
          <p:cNvSpPr/>
          <p:nvPr/>
        </p:nvSpPr>
        <p:spPr>
          <a:xfrm>
            <a:off x="324967" y="1421223"/>
            <a:ext cx="8580042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1800" dirty="0">
                <a:latin typeface="Times New Roman" pitchFamily="18" charset="0"/>
              </a:rPr>
              <a:t>Để trở thành nhà sáng chế, bạn cần có những đức tính sau:</a:t>
            </a:r>
          </a:p>
          <a:p>
            <a:r>
              <a:rPr lang="vi-VN" sz="1800" dirty="0">
                <a:latin typeface="Times New Roman" pitchFamily="18" charset="0"/>
              </a:rPr>
              <a:t>●       Tư duy sáng tạo: Bạn cần nghĩ ra những ý tưởng mới và khác biệt.</a:t>
            </a:r>
          </a:p>
          <a:p>
            <a:r>
              <a:rPr lang="vi-VN" sz="1800" dirty="0">
                <a:latin typeface="Times New Roman" pitchFamily="18" charset="0"/>
              </a:rPr>
              <a:t>●       Sự kiên nhẫn: Đôi khi, việc tạo ra một sáng chế mới có thể mất rất nhiều thời gian và công sức.</a:t>
            </a:r>
          </a:p>
          <a:p>
            <a:r>
              <a:rPr lang="vi-VN" sz="1800" dirty="0">
                <a:latin typeface="Times New Roman" pitchFamily="18" charset="0"/>
              </a:rPr>
              <a:t>●       Sự sẵn lòng học hỏi: Luôn luôn muốn tìm hiểu và nắm bắt kiến thức mới.</a:t>
            </a:r>
          </a:p>
          <a:p>
            <a:r>
              <a:rPr lang="vi-VN" sz="1800" dirty="0">
                <a:latin typeface="Times New Roman" pitchFamily="18" charset="0"/>
              </a:rPr>
              <a:t>●       Sự kiên trì: Không nản lòng khi gặp khó khăn và không dễ dàng từ bỏ.</a:t>
            </a:r>
          </a:p>
          <a:p>
            <a:r>
              <a:rPr lang="vi-VN" sz="1800" dirty="0">
                <a:latin typeface="Times New Roman" pitchFamily="18" charset="0"/>
              </a:rPr>
              <a:t>●       Khả năng hợp tác: Có khả năng làm việc trong nhóm và chia sẻ ý tưởng với người khác.</a:t>
            </a:r>
          </a:p>
          <a:p>
            <a:r>
              <a:rPr lang="vi-VN" sz="1800" dirty="0">
                <a:latin typeface="Times New Roman" pitchFamily="18" charset="0"/>
              </a:rPr>
              <a:t>●       Sự sẵn lòng thử nghiệm: Tự tin thử những ý tưởng mới và không sợ thất bại.</a:t>
            </a:r>
          </a:p>
          <a:p>
            <a:r>
              <a:rPr lang="vi-VN" sz="1800" dirty="0">
                <a:latin typeface="Times New Roman" pitchFamily="18" charset="0"/>
              </a:rPr>
              <a:t>●       Tinh thần sáng tạo: Sẵn sàng tìm kiếm các cách tiếp cận mới và không sợ thay đổi.</a:t>
            </a:r>
          </a:p>
        </p:txBody>
      </p:sp>
    </p:spTree>
    <p:extLst>
      <p:ext uri="{BB962C8B-B14F-4D97-AF65-F5344CB8AC3E}">
        <p14:creationId xmlns:p14="http://schemas.microsoft.com/office/powerpoint/2010/main" val="2984609782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3442" y="1779719"/>
            <a:ext cx="3709199" cy="49931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90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93511" y="45158"/>
            <a:ext cx="8950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ĐỨC TÍNH CẦN CÓ CỦA NHÀ SÁNG CHẾ</a:t>
            </a:r>
            <a:endParaRPr lang="vi-VN" sz="24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ình chữ nhật 1"/>
          <p:cNvSpPr/>
          <p:nvPr/>
        </p:nvSpPr>
        <p:spPr>
          <a:xfrm>
            <a:off x="193512" y="766595"/>
            <a:ext cx="8580042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1800" b="1" dirty="0">
                <a:latin typeface="Times New Roman" pitchFamily="18" charset="0"/>
              </a:rPr>
              <a:t>Để trở thành nhà sáng chế, bạn cần có những đức tính sau:</a:t>
            </a:r>
          </a:p>
          <a:p>
            <a:r>
              <a:rPr lang="vi-VN" sz="1800" dirty="0">
                <a:latin typeface="Times New Roman" pitchFamily="18" charset="0"/>
              </a:rPr>
              <a:t>●       Tư duy sáng tạo: Bạn cần nghĩ ra những ý tưởng mới và khác biệt.</a:t>
            </a:r>
          </a:p>
          <a:p>
            <a:r>
              <a:rPr lang="vi-VN" sz="1800" dirty="0">
                <a:latin typeface="Times New Roman" pitchFamily="18" charset="0"/>
              </a:rPr>
              <a:t>●       Sự kiên nhẫn: Đôi khi, việc tạo ra một sáng chế mới có thể mất rất nhiều thời gian và công sức.</a:t>
            </a:r>
          </a:p>
          <a:p>
            <a:r>
              <a:rPr lang="vi-VN" sz="1800" dirty="0">
                <a:latin typeface="Times New Roman" pitchFamily="18" charset="0"/>
              </a:rPr>
              <a:t>●       Sự sẵn lòng học hỏi: Luôn luôn muốn tìm hiểu và nắm bắt kiến thức mới.</a:t>
            </a:r>
          </a:p>
          <a:p>
            <a:r>
              <a:rPr lang="vi-VN" sz="1800" dirty="0">
                <a:latin typeface="Times New Roman" pitchFamily="18" charset="0"/>
              </a:rPr>
              <a:t>●       Sự kiên trì: Không nản lòng khi gặp khó khăn và không dễ dàng từ bỏ.</a:t>
            </a:r>
          </a:p>
          <a:p>
            <a:r>
              <a:rPr lang="vi-VN" sz="1800" dirty="0">
                <a:latin typeface="Times New Roman" pitchFamily="18" charset="0"/>
              </a:rPr>
              <a:t>●       Khả năng hợp tác: Có khả năng làm việc trong nhóm và chia sẻ ý tưởng với người khác.</a:t>
            </a:r>
          </a:p>
          <a:p>
            <a:r>
              <a:rPr lang="vi-VN" sz="1800" dirty="0">
                <a:latin typeface="Times New Roman" pitchFamily="18" charset="0"/>
              </a:rPr>
              <a:t>●       Sự sẵn lòng thử nghiệm: Tự tin thử những ý tưởng mới và không sợ thất bại.</a:t>
            </a:r>
          </a:p>
          <a:p>
            <a:r>
              <a:rPr lang="vi-VN" sz="1800" dirty="0">
                <a:latin typeface="Times New Roman" pitchFamily="18" charset="0"/>
              </a:rPr>
              <a:t>●       Tinh thần sáng tạo: Sẵn sàng tìm kiếm các cách tiếp cận mới và không sợ thay đổi.</a:t>
            </a:r>
          </a:p>
        </p:txBody>
      </p:sp>
    </p:spTree>
    <p:extLst>
      <p:ext uri="{BB962C8B-B14F-4D97-AF65-F5344CB8AC3E}">
        <p14:creationId xmlns:p14="http://schemas.microsoft.com/office/powerpoint/2010/main" val="288302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93511" y="45158"/>
            <a:ext cx="8950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ĐỨC TÍNH CẦN CÓ CỦA NHÀ SÁNG CHẾ</a:t>
            </a:r>
            <a:endParaRPr lang="vi-VN" sz="24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5" y="1465119"/>
            <a:ext cx="8676408" cy="193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29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93512" y="248412"/>
            <a:ext cx="89504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DỤNG:</a:t>
            </a:r>
            <a:endParaRPr lang="vi-VN" sz="36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" y="1454727"/>
            <a:ext cx="8936181" cy="190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1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93512" y="248412"/>
            <a:ext cx="89504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894742"/>
            <a:ext cx="6869113" cy="400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41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53" y="1339083"/>
            <a:ext cx="8867275" cy="175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05000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79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942975" y="1940427"/>
            <a:ext cx="7858125" cy="1084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I: CÔNG NGHỆ VÀ ĐỜI SỐNG</a:t>
            </a:r>
          </a:p>
          <a:p>
            <a:pPr algn="ctr">
              <a:defRPr/>
            </a:pPr>
            <a:endParaRPr lang="en-US" sz="33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800351"/>
            <a:ext cx="8058150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NHÀ SÁNG CHẾ 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vi-VN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6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2746773" y="-13097"/>
            <a:ext cx="4976815" cy="51435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885719" y="2232325"/>
            <a:ext cx="293727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2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67920" y="1244053"/>
            <a:ext cx="6915150" cy="831875"/>
            <a:chOff x="2895601" y="3055367"/>
            <a:chExt cx="9220200" cy="1364233"/>
          </a:xfrm>
        </p:grpSpPr>
        <p:sp>
          <p:nvSpPr>
            <p:cNvPr id="19" name="Oval 18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827473"/>
            <a:ext cx="720090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1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1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SÁNG CHẾ</a:t>
            </a:r>
            <a:endParaRPr lang="en-US" altLang="en-US" sz="2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2457450" y="57150"/>
            <a:ext cx="60007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07685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2528544" y="1317588"/>
            <a:ext cx="5668564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000" dirty="0">
                <a:latin typeface="Times New Roman" pitchFamily="18" charset="0"/>
              </a:rPr>
              <a:t>Nêu được vai trò của sáng chế trong đời sống và sự phát triển của công nghệ</a:t>
            </a:r>
            <a:endParaRPr lang="en-US" sz="2000" dirty="0">
              <a:latin typeface="Times New Roman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541929" y="2166926"/>
            <a:ext cx="6915150" cy="831875"/>
            <a:chOff x="2895601" y="3055367"/>
            <a:chExt cx="9220200" cy="1364233"/>
          </a:xfrm>
        </p:grpSpPr>
        <p:sp>
          <p:nvSpPr>
            <p:cNvPr id="25" name="Oval 24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7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2388145" y="2240461"/>
            <a:ext cx="5994926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T</a:t>
            </a:r>
            <a:r>
              <a:rPr lang="vi-VN" sz="2000" dirty="0" smtClean="0">
                <a:latin typeface="Times New Roman" pitchFamily="18" charset="0"/>
              </a:rPr>
              <a:t>óm </a:t>
            </a:r>
            <a:r>
              <a:rPr lang="vi-VN" sz="2000" dirty="0">
                <a:latin typeface="Times New Roman" pitchFamily="18" charset="0"/>
              </a:rPr>
              <a:t>tắt được thông tin về một số nhà sáng chế nổi bật trong lịch sử loài người.</a:t>
            </a:r>
            <a:endParaRPr lang="en-US" sz="2000" dirty="0">
              <a:latin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278696" y="3080115"/>
            <a:ext cx="7179503" cy="831875"/>
            <a:chOff x="2895601" y="3055367"/>
            <a:chExt cx="9220200" cy="1364233"/>
          </a:xfrm>
        </p:grpSpPr>
        <p:sp>
          <p:nvSpPr>
            <p:cNvPr id="21" name="Oval 20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22" name="Chevron 21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3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2266462" y="3219142"/>
            <a:ext cx="5668564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000" dirty="0">
                <a:latin typeface="Arial (Body)"/>
              </a:rPr>
              <a:t>Nêu được </a:t>
            </a:r>
            <a:r>
              <a:rPr lang="en-US" sz="2000" dirty="0" err="1" smtClean="0">
                <a:latin typeface="Arial (Body)"/>
              </a:rPr>
              <a:t>lịch</a:t>
            </a:r>
            <a:r>
              <a:rPr lang="en-US" sz="2000" dirty="0" smtClean="0">
                <a:latin typeface="Arial (Body)"/>
              </a:rPr>
              <a:t> </a:t>
            </a:r>
            <a:r>
              <a:rPr lang="en-US" sz="2000" dirty="0" err="1" smtClean="0">
                <a:latin typeface="Arial (Body)"/>
              </a:rPr>
              <a:t>sử</a:t>
            </a:r>
            <a:r>
              <a:rPr lang="en-US" sz="2000" dirty="0" smtClean="0">
                <a:latin typeface="Arial (Body)"/>
              </a:rPr>
              <a:t> </a:t>
            </a:r>
            <a:r>
              <a:rPr lang="en-US" sz="2000" dirty="0" err="1" smtClean="0">
                <a:latin typeface="Arial (Body)"/>
              </a:rPr>
              <a:t>sáng</a:t>
            </a:r>
            <a:r>
              <a:rPr lang="en-US" sz="2000" dirty="0" smtClean="0">
                <a:latin typeface="Arial (Body)"/>
              </a:rPr>
              <a:t> </a:t>
            </a:r>
            <a:r>
              <a:rPr lang="en-US" sz="2000" dirty="0" err="1" smtClean="0">
                <a:latin typeface="Arial (Body)"/>
              </a:rPr>
              <a:t>chế</a:t>
            </a:r>
            <a:r>
              <a:rPr lang="en-US" sz="2000" dirty="0" smtClean="0">
                <a:latin typeface="Arial (Body)"/>
              </a:rPr>
              <a:t> </a:t>
            </a:r>
            <a:r>
              <a:rPr lang="en-US" sz="2000" dirty="0" err="1" smtClean="0">
                <a:latin typeface="Arial (Body)"/>
              </a:rPr>
              <a:t>ra</a:t>
            </a:r>
            <a:r>
              <a:rPr lang="en-US" sz="2000" dirty="0" smtClean="0">
                <a:latin typeface="Arial (Body)"/>
              </a:rPr>
              <a:t> </a:t>
            </a:r>
            <a:r>
              <a:rPr lang="en-US" sz="2000" dirty="0" err="1" smtClean="0">
                <a:latin typeface="Arial (Body)"/>
              </a:rPr>
              <a:t>sản</a:t>
            </a:r>
            <a:r>
              <a:rPr lang="en-US" sz="2000" dirty="0" smtClean="0">
                <a:latin typeface="Arial (Body)"/>
              </a:rPr>
              <a:t> </a:t>
            </a:r>
            <a:r>
              <a:rPr lang="en-US" sz="2000" dirty="0" err="1" smtClean="0">
                <a:latin typeface="Arial (Body)"/>
              </a:rPr>
              <a:t>phẩm</a:t>
            </a:r>
            <a:r>
              <a:rPr lang="en-US" sz="2000" dirty="0" smtClean="0">
                <a:latin typeface="Arial (Body)"/>
              </a:rPr>
              <a:t> </a:t>
            </a:r>
            <a:r>
              <a:rPr lang="en-US" sz="2000" dirty="0" err="1" smtClean="0">
                <a:latin typeface="Arial (Body)"/>
              </a:rPr>
              <a:t>công</a:t>
            </a:r>
            <a:r>
              <a:rPr lang="en-US" sz="2000" dirty="0" smtClean="0">
                <a:latin typeface="Arial (Body)"/>
              </a:rPr>
              <a:t> </a:t>
            </a:r>
            <a:r>
              <a:rPr lang="en-US" sz="2000" dirty="0" err="1" smtClean="0">
                <a:latin typeface="Arial (Body)"/>
              </a:rPr>
              <a:t>nghệ</a:t>
            </a:r>
            <a:r>
              <a:rPr lang="en-US" sz="2000" dirty="0" smtClean="0">
                <a:latin typeface="Arial (Body)"/>
              </a:rPr>
              <a:t> </a:t>
            </a:r>
            <a:r>
              <a:rPr lang="en-US" sz="2000" dirty="0" err="1" smtClean="0">
                <a:latin typeface="Arial (Body)"/>
              </a:rPr>
              <a:t>tiêu</a:t>
            </a:r>
            <a:r>
              <a:rPr lang="en-US" sz="2000" dirty="0" smtClean="0">
                <a:latin typeface="Arial (Body)"/>
              </a:rPr>
              <a:t> </a:t>
            </a:r>
            <a:r>
              <a:rPr lang="en-US" sz="2000" dirty="0" err="1" smtClean="0">
                <a:latin typeface="Arial (Body)"/>
              </a:rPr>
              <a:t>biểu</a:t>
            </a:r>
            <a:endParaRPr lang="en-US" sz="2000" dirty="0">
              <a:latin typeface="Arial (Body)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103114" y="4010570"/>
            <a:ext cx="7355085" cy="831875"/>
            <a:chOff x="2895601" y="3055367"/>
            <a:chExt cx="9220200" cy="1364233"/>
          </a:xfrm>
        </p:grpSpPr>
        <p:sp>
          <p:nvSpPr>
            <p:cNvPr id="31" name="Oval 30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32" name="Chevron 31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33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2097843" y="4067175"/>
            <a:ext cx="628522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</a:rPr>
              <a:t>Nêu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được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một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số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đức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tính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cần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để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trở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thành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nhà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sáng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chế</a:t>
            </a:r>
            <a:r>
              <a:rPr lang="en-US" sz="2000" dirty="0" smtClean="0">
                <a:latin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7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28" grpId="0"/>
      <p:bldP spid="29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1832" y="19477"/>
            <a:ext cx="1512168" cy="981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691586"/>
            <a:ext cx="2566088" cy="1871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12674"/>
            <a:ext cx="2770008" cy="1829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3610398"/>
            <a:ext cx="1224136" cy="8370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19672" y="1221600"/>
            <a:ext cx="6975768" cy="1026114"/>
          </a:xfrm>
          <a:prstGeom prst="rect">
            <a:avLst/>
          </a:prstGeom>
          <a:noFill/>
        </p:spPr>
        <p:txBody>
          <a:bodyPr wrap="square" lIns="81643" tIns="40822" rIns="81643" bIns="40822" numCol="1">
            <a:prstTxWarp prst="textTriangle">
              <a:avLst/>
            </a:prstTxWarp>
            <a:spAutoFit/>
          </a:bodyPr>
          <a:lstStyle/>
          <a:p>
            <a:pPr algn="ctr" defTabSz="1088570"/>
            <a:r>
              <a:rPr lang="en-US" sz="5900" b="1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Giải</a:t>
            </a:r>
            <a:r>
              <a:rPr lang="en-US" sz="59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900" b="1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cứu</a:t>
            </a:r>
            <a:r>
              <a:rPr lang="en-US" sz="59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900" b="1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bãi</a:t>
            </a:r>
            <a:r>
              <a:rPr lang="en-US" sz="5900" b="1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5900" b="1" dirty="0" err="1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Times New Roman" pitchFamily="18" charset="0"/>
              </a:rPr>
              <a:t>biển</a:t>
            </a:r>
            <a:endParaRPr lang="en-US" sz="5900" b="1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dkUpDiag">
                <a:fgClr>
                  <a:srgbClr val="1F497D"/>
                </a:fgClr>
                <a:bgClr>
                  <a:srgbClr val="1F497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4328" y="-47606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6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44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096" y="3174102"/>
            <a:ext cx="1920770" cy="12687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2" y="3193257"/>
            <a:ext cx="1833855" cy="13377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1" y="3940403"/>
            <a:ext cx="1724932" cy="718741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3" y="98701"/>
            <a:ext cx="1291028" cy="987806"/>
          </a:xfrm>
          <a:prstGeom prst="rect">
            <a:avLst/>
          </a:prstGeom>
        </p:spPr>
      </p:pic>
      <p:pic>
        <p:nvPicPr>
          <p:cNvPr id="6" name="Picture chuoi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049" y="2983019"/>
            <a:ext cx="1040859" cy="32096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55" y="3707830"/>
            <a:ext cx="1552109" cy="773024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1514201" y="642946"/>
            <a:ext cx="5508612" cy="1991849"/>
          </a:xfrm>
          <a:prstGeom prst="cloudCallout">
            <a:avLst>
              <a:gd name="adj1" fmla="val -51742"/>
              <a:gd name="adj2" fmla="val 69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57" tIns="54428" rIns="108857" bIns="54428" rtlCol="0" anchor="ctr"/>
          <a:lstStyle/>
          <a:p>
            <a:pPr algn="ctr" defTabSz="1088570"/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</a:rPr>
              <a:t>Bãi</a:t>
            </a:r>
            <a:r>
              <a:rPr lang="en-US" sz="3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</a:rPr>
              <a:t>biển</a:t>
            </a:r>
            <a:r>
              <a:rPr lang="en-US" sz="3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</a:rPr>
              <a:t>nhiều</a:t>
            </a:r>
            <a:r>
              <a:rPr lang="en-US" sz="3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</a:rPr>
              <a:t>rác</a:t>
            </a:r>
            <a:r>
              <a:rPr lang="en-US" sz="3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</a:rPr>
              <a:t>quá</a:t>
            </a:r>
            <a:r>
              <a:rPr lang="en-US" sz="3900" b="1" dirty="0">
                <a:solidFill>
                  <a:srgbClr val="FF0000"/>
                </a:solidFill>
                <a:latin typeface="Times New Roman" pitchFamily="18" charset="0"/>
              </a:rPr>
              <a:t>!</a:t>
            </a:r>
          </a:p>
        </p:txBody>
      </p:sp>
      <p:sp>
        <p:nvSpPr>
          <p:cNvPr id="24" name="Cloud Callout 23"/>
          <p:cNvSpPr/>
          <p:nvPr/>
        </p:nvSpPr>
        <p:spPr>
          <a:xfrm>
            <a:off x="3541610" y="717993"/>
            <a:ext cx="5229135" cy="1991849"/>
          </a:xfrm>
          <a:prstGeom prst="cloudCallout">
            <a:avLst>
              <a:gd name="adj1" fmla="val -62865"/>
              <a:gd name="adj2" fmla="val 8446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57" tIns="54428" rIns="108857" bIns="54428" rtlCol="0" anchor="ctr"/>
          <a:lstStyle/>
          <a:p>
            <a:pPr algn="ctr" defTabSz="1088570"/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dọn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dẹp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22879" y="-933260"/>
            <a:ext cx="609600" cy="457200"/>
          </a:xfrm>
          <a:prstGeom prst="rect">
            <a:avLst/>
          </a:prstGeom>
        </p:spPr>
      </p:pic>
      <p:pic>
        <p:nvPicPr>
          <p:cNvPr id="29" name="Picture lo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738" y="4442867"/>
            <a:ext cx="1023627" cy="50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kinh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874" y="3258481"/>
            <a:ext cx="1254483" cy="46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30827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774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467544" y="26442"/>
            <a:ext cx="8208912" cy="1249164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8857" tIns="54428" rIns="108857" bIns="54428" rtlCol="0" anchor="ctr"/>
          <a:lstStyle/>
          <a:p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Giêm Oát được cấp bằng sáng chế cho động cơ hơi nước của mình vào năm bao nhiêu?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467544" y="3044085"/>
            <a:ext cx="8208912" cy="651227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8857" tIns="54428" rIns="108857" bIns="54428" rtlCol="0" anchor="ctr"/>
          <a:lstStyle/>
          <a:p>
            <a:pPr algn="ctr" defTabSz="1088570"/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</a:rPr>
              <a:t>Đáp</a:t>
            </a:r>
            <a:r>
              <a:rPr lang="en-US" sz="3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</a:rPr>
              <a:t>án</a:t>
            </a:r>
            <a:r>
              <a:rPr lang="en-US" sz="39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3900" b="1" dirty="0" smtClean="0">
                <a:solidFill>
                  <a:srgbClr val="FF0000"/>
                </a:solidFill>
                <a:latin typeface="Times New Roman" pitchFamily="18" charset="0"/>
              </a:rPr>
              <a:t>C</a:t>
            </a:r>
            <a:endParaRPr lang="en-US" sz="39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6510" y="-1041518"/>
            <a:ext cx="808020" cy="606015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790" y="4299943"/>
            <a:ext cx="1808324" cy="817116"/>
          </a:xfrm>
          <a:prstGeom prst="rect">
            <a:avLst/>
          </a:prstGeom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EAC586AC-267A-4C11-8060-32F1F6F97F80}"/>
              </a:ext>
            </a:extLst>
          </p:cNvPr>
          <p:cNvSpPr/>
          <p:nvPr/>
        </p:nvSpPr>
        <p:spPr>
          <a:xfrm>
            <a:off x="539552" y="1275606"/>
            <a:ext cx="8208912" cy="1596997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857" tIns="54428" rIns="108857" bIns="54428" rtlCol="0" anchor="ctr"/>
          <a:lstStyle/>
          <a:p>
            <a:r>
              <a:rPr lang="vi-VN" sz="2400" dirty="0" smtClean="0">
                <a:latin typeface="Times New Roman" pitchFamily="18" charset="0"/>
              </a:rPr>
              <a:t>A</a:t>
            </a:r>
            <a:r>
              <a:rPr lang="vi-VN" sz="2400" dirty="0">
                <a:latin typeface="Times New Roman" pitchFamily="18" charset="0"/>
              </a:rPr>
              <a:t>. Năm 1782.</a:t>
            </a:r>
          </a:p>
          <a:p>
            <a:r>
              <a:rPr lang="vi-VN" sz="2400" dirty="0">
                <a:latin typeface="Times New Roman" pitchFamily="18" charset="0"/>
              </a:rPr>
              <a:t>B. Năm 1783.</a:t>
            </a:r>
          </a:p>
          <a:p>
            <a:r>
              <a:rPr lang="vi-VN" sz="2400" dirty="0">
                <a:latin typeface="Times New Roman" pitchFamily="18" charset="0"/>
              </a:rPr>
              <a:t>C. Năm 1784.</a:t>
            </a:r>
          </a:p>
          <a:p>
            <a:r>
              <a:rPr lang="vi-VN" sz="2400" dirty="0">
                <a:latin typeface="Times New Roman" pitchFamily="18" charset="0"/>
              </a:rPr>
              <a:t>D. Năm 1785.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E1EA7A0-0637-458F-AEE5-EDD8EFC0EA33}"/>
              </a:ext>
            </a:extLst>
          </p:cNvPr>
          <p:cNvSpPr/>
          <p:nvPr/>
        </p:nvSpPr>
        <p:spPr>
          <a:xfrm>
            <a:off x="3515883" y="3939909"/>
            <a:ext cx="3160600" cy="96864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7" tIns="54428" rIns="108857" bIns="54428" rtlCol="0" anchor="ctr"/>
          <a:lstStyle/>
          <a:p>
            <a:pPr algn="ctr" defTabSz="1088570">
              <a:defRPr/>
            </a:pPr>
            <a:r>
              <a:rPr lang="en-US" sz="33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A54269-441B-47AC-861D-99C6F9BE8A10}"/>
              </a:ext>
            </a:extLst>
          </p:cNvPr>
          <p:cNvSpPr/>
          <p:nvPr/>
        </p:nvSpPr>
        <p:spPr>
          <a:xfrm>
            <a:off x="3515883" y="3939909"/>
            <a:ext cx="316060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7" tIns="54428" rIns="108857" bIns="54428" rtlCol="0" anchor="ctr"/>
          <a:lstStyle/>
          <a:p>
            <a:pPr algn="ctr" defTabSz="1088570">
              <a:defRPr/>
            </a:pPr>
            <a:r>
              <a:rPr lang="en-US" sz="6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62553C9-8799-4EF6-84E3-EF26BE9895D5}"/>
              </a:ext>
            </a:extLst>
          </p:cNvPr>
          <p:cNvSpPr/>
          <p:nvPr/>
        </p:nvSpPr>
        <p:spPr>
          <a:xfrm>
            <a:off x="3515883" y="3939909"/>
            <a:ext cx="316060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7" tIns="54428" rIns="108857" bIns="54428" rtlCol="0" anchor="ctr"/>
          <a:lstStyle/>
          <a:p>
            <a:pPr algn="ctr" defTabSz="1088570">
              <a:defRPr/>
            </a:pPr>
            <a:r>
              <a:rPr lang="en-US" sz="6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B5DED-3D9B-4D22-B019-C399CAD9C943}"/>
              </a:ext>
            </a:extLst>
          </p:cNvPr>
          <p:cNvSpPr/>
          <p:nvPr/>
        </p:nvSpPr>
        <p:spPr>
          <a:xfrm>
            <a:off x="3515883" y="3939909"/>
            <a:ext cx="316060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7" tIns="54428" rIns="108857" bIns="54428" rtlCol="0" anchor="ctr"/>
          <a:lstStyle/>
          <a:p>
            <a:pPr algn="ctr" defTabSz="1088570">
              <a:defRPr/>
            </a:pPr>
            <a:r>
              <a:rPr lang="en-US" sz="6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55425DC-8E15-4D69-8D9B-1ABFFEDBC0CF}"/>
              </a:ext>
            </a:extLst>
          </p:cNvPr>
          <p:cNvSpPr/>
          <p:nvPr/>
        </p:nvSpPr>
        <p:spPr>
          <a:xfrm>
            <a:off x="3515883" y="3939909"/>
            <a:ext cx="316060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7" tIns="54428" rIns="108857" bIns="54428" rtlCol="0" anchor="ctr"/>
          <a:lstStyle/>
          <a:p>
            <a:pPr algn="ctr" defTabSz="1088570">
              <a:defRPr/>
            </a:pPr>
            <a:r>
              <a:rPr lang="en-US" sz="6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FF8A244-6A9C-44C1-AE3F-86E98FB34EC3}"/>
              </a:ext>
            </a:extLst>
          </p:cNvPr>
          <p:cNvSpPr/>
          <p:nvPr/>
        </p:nvSpPr>
        <p:spPr>
          <a:xfrm>
            <a:off x="3515883" y="3939909"/>
            <a:ext cx="316060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7" tIns="54428" rIns="108857" bIns="54428" rtlCol="0" anchor="ctr"/>
          <a:lstStyle/>
          <a:p>
            <a:pPr algn="ctr" defTabSz="1088570">
              <a:defRPr/>
            </a:pPr>
            <a:r>
              <a:rPr lang="en-US" sz="43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3" name="图片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965" y="3939909"/>
            <a:ext cx="701159" cy="9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575685" y="97093"/>
            <a:ext cx="8208912" cy="1178515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8857" tIns="54428" rIns="108857" bIns="54428" rtlCol="0" anchor="ctr"/>
          <a:lstStyle/>
          <a:p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Chiếc ô tô của Các Ben được hoàn thiện và cấp bằng sáng chế khi nào?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555049" y="3036147"/>
            <a:ext cx="8208912" cy="711978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8857" tIns="54428" rIns="108857" bIns="54428" rtlCol="0" anchor="ctr"/>
          <a:lstStyle/>
          <a:p>
            <a:pPr algn="ctr" defTabSz="1088570"/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</a:rPr>
              <a:t>Đáp</a:t>
            </a:r>
            <a:r>
              <a:rPr lang="en-US" sz="3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</a:rPr>
              <a:t>án</a:t>
            </a:r>
            <a:r>
              <a:rPr lang="en-US" sz="39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3900" b="1" dirty="0" smtClean="0">
                <a:solidFill>
                  <a:srgbClr val="FF0000"/>
                </a:solidFill>
                <a:latin typeface="Times New Roman" pitchFamily="18" charset="0"/>
              </a:rPr>
              <a:t>B</a:t>
            </a:r>
            <a:endParaRPr lang="en-US" sz="39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6510" y="-1041518"/>
            <a:ext cx="808020" cy="606015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31" y="3651878"/>
            <a:ext cx="2141433" cy="1066535"/>
          </a:xfrm>
          <a:prstGeom prst="rect">
            <a:avLst/>
          </a:prstGeom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E506D0A8-015D-472B-8E41-0E10C2910580}"/>
              </a:ext>
            </a:extLst>
          </p:cNvPr>
          <p:cNvSpPr/>
          <p:nvPr/>
        </p:nvSpPr>
        <p:spPr>
          <a:xfrm>
            <a:off x="575690" y="1386921"/>
            <a:ext cx="8167631" cy="1418623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857" tIns="54428" rIns="108857" bIns="54428" rtlCol="0" anchor="ctr"/>
          <a:lstStyle/>
          <a:p>
            <a:r>
              <a:rPr lang="vi-VN" sz="2400" dirty="0" smtClean="0">
                <a:latin typeface="Times New Roman" pitchFamily="18" charset="0"/>
              </a:rPr>
              <a:t>A</a:t>
            </a:r>
            <a:r>
              <a:rPr lang="vi-VN" sz="2400" dirty="0">
                <a:latin typeface="Times New Roman" pitchFamily="18" charset="0"/>
              </a:rPr>
              <a:t>. Đầu năm 1885.</a:t>
            </a:r>
          </a:p>
          <a:p>
            <a:r>
              <a:rPr lang="vi-VN" sz="2400" dirty="0">
                <a:latin typeface="Times New Roman" pitchFamily="18" charset="0"/>
              </a:rPr>
              <a:t>B. Đầu năm 1886.</a:t>
            </a:r>
          </a:p>
          <a:p>
            <a:r>
              <a:rPr lang="vi-VN" sz="2400" dirty="0">
                <a:latin typeface="Times New Roman" pitchFamily="18" charset="0"/>
              </a:rPr>
              <a:t>C. Đầu năm 1887.</a:t>
            </a:r>
          </a:p>
          <a:p>
            <a:r>
              <a:rPr lang="vi-VN" sz="2400" dirty="0">
                <a:latin typeface="Times New Roman" pitchFamily="18" charset="0"/>
              </a:rPr>
              <a:t>D. Đầu năm 1888.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B9AC43-B556-498B-AAC6-8B937DF7C306}"/>
              </a:ext>
            </a:extLst>
          </p:cNvPr>
          <p:cNvSpPr/>
          <p:nvPr/>
        </p:nvSpPr>
        <p:spPr>
          <a:xfrm>
            <a:off x="3515883" y="3939909"/>
            <a:ext cx="3160600" cy="96864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7" tIns="54428" rIns="108857" bIns="54428" rtlCol="0" anchor="ctr"/>
          <a:lstStyle/>
          <a:p>
            <a:pPr algn="ctr" defTabSz="1088570">
              <a:defRPr/>
            </a:pPr>
            <a:r>
              <a:rPr lang="en-US" sz="33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B87DE9-CFC8-4973-B0CB-6FB4BE943A29}"/>
              </a:ext>
            </a:extLst>
          </p:cNvPr>
          <p:cNvSpPr/>
          <p:nvPr/>
        </p:nvSpPr>
        <p:spPr>
          <a:xfrm>
            <a:off x="3515883" y="3939909"/>
            <a:ext cx="316060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7" tIns="54428" rIns="108857" bIns="54428" rtlCol="0" anchor="ctr"/>
          <a:lstStyle/>
          <a:p>
            <a:pPr algn="ctr" defTabSz="1088570">
              <a:defRPr/>
            </a:pPr>
            <a:r>
              <a:rPr lang="en-US" sz="6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479C6B-765B-4172-91B8-548C37FBF14B}"/>
              </a:ext>
            </a:extLst>
          </p:cNvPr>
          <p:cNvSpPr/>
          <p:nvPr/>
        </p:nvSpPr>
        <p:spPr>
          <a:xfrm>
            <a:off x="3515883" y="3939909"/>
            <a:ext cx="316060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7" tIns="54428" rIns="108857" bIns="54428" rtlCol="0" anchor="ctr"/>
          <a:lstStyle/>
          <a:p>
            <a:pPr algn="ctr" defTabSz="1088570">
              <a:defRPr/>
            </a:pPr>
            <a:r>
              <a:rPr lang="en-US" sz="6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9CB22D-A98C-4026-8BE5-3CA6C1578669}"/>
              </a:ext>
            </a:extLst>
          </p:cNvPr>
          <p:cNvSpPr/>
          <p:nvPr/>
        </p:nvSpPr>
        <p:spPr>
          <a:xfrm>
            <a:off x="3515883" y="3939909"/>
            <a:ext cx="316060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7" tIns="54428" rIns="108857" bIns="54428" rtlCol="0" anchor="ctr"/>
          <a:lstStyle/>
          <a:p>
            <a:pPr algn="ctr" defTabSz="1088570">
              <a:defRPr/>
            </a:pPr>
            <a:r>
              <a:rPr lang="en-US" sz="6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50E08E-3A4C-4025-B028-CD90F38D65CF}"/>
              </a:ext>
            </a:extLst>
          </p:cNvPr>
          <p:cNvSpPr/>
          <p:nvPr/>
        </p:nvSpPr>
        <p:spPr>
          <a:xfrm>
            <a:off x="3515883" y="3939909"/>
            <a:ext cx="316060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7" tIns="54428" rIns="108857" bIns="54428" rtlCol="0" anchor="ctr"/>
          <a:lstStyle/>
          <a:p>
            <a:pPr algn="ctr" defTabSz="1088570">
              <a:defRPr/>
            </a:pPr>
            <a:r>
              <a:rPr lang="en-US" sz="6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AC0445-1E4E-4BC2-9C43-EFFF0923F6E2}"/>
              </a:ext>
            </a:extLst>
          </p:cNvPr>
          <p:cNvSpPr/>
          <p:nvPr/>
        </p:nvSpPr>
        <p:spPr>
          <a:xfrm>
            <a:off x="3515883" y="3939909"/>
            <a:ext cx="316060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7" tIns="54428" rIns="108857" bIns="54428" rtlCol="0" anchor="ctr"/>
          <a:lstStyle/>
          <a:p>
            <a:pPr algn="ctr" defTabSz="1088570">
              <a:defRPr/>
            </a:pPr>
            <a:r>
              <a:rPr lang="en-US" sz="43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6" name="图片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965" y="3939909"/>
            <a:ext cx="701159" cy="9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6510" y="-1041518"/>
            <a:ext cx="808020" cy="606015"/>
          </a:xfrm>
          <a:prstGeom prst="rect">
            <a:avLst/>
          </a:prstGeom>
        </p:spPr>
      </p:pic>
      <p:pic>
        <p:nvPicPr>
          <p:cNvPr id="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791" y="4137283"/>
            <a:ext cx="2138211" cy="80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1FA2E9-6C41-4BCD-BD98-DE417433C018}"/>
              </a:ext>
            </a:extLst>
          </p:cNvPr>
          <p:cNvSpPr/>
          <p:nvPr/>
        </p:nvSpPr>
        <p:spPr>
          <a:xfrm>
            <a:off x="3515883" y="3939909"/>
            <a:ext cx="3160600" cy="96864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7" tIns="54428" rIns="108857" bIns="54428" rtlCol="0" anchor="ctr"/>
          <a:lstStyle/>
          <a:p>
            <a:pPr algn="ctr" defTabSz="1088570">
              <a:defRPr/>
            </a:pPr>
            <a:r>
              <a:rPr lang="en-US" sz="33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3D308D2-2ED8-4B1A-B06A-03A58CCE3F99}"/>
              </a:ext>
            </a:extLst>
          </p:cNvPr>
          <p:cNvSpPr/>
          <p:nvPr/>
        </p:nvSpPr>
        <p:spPr>
          <a:xfrm>
            <a:off x="3515883" y="3939909"/>
            <a:ext cx="316060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7" tIns="54428" rIns="108857" bIns="54428" rtlCol="0" anchor="ctr"/>
          <a:lstStyle/>
          <a:p>
            <a:pPr algn="ctr" defTabSz="1088570">
              <a:defRPr/>
            </a:pPr>
            <a:r>
              <a:rPr lang="en-US" sz="6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068DC16-0811-46F3-971A-A1AFDA029A78}"/>
              </a:ext>
            </a:extLst>
          </p:cNvPr>
          <p:cNvSpPr/>
          <p:nvPr/>
        </p:nvSpPr>
        <p:spPr>
          <a:xfrm>
            <a:off x="3515883" y="3939909"/>
            <a:ext cx="316060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7" tIns="54428" rIns="108857" bIns="54428" rtlCol="0" anchor="ctr"/>
          <a:lstStyle/>
          <a:p>
            <a:pPr algn="ctr" defTabSz="1088570">
              <a:defRPr/>
            </a:pPr>
            <a:r>
              <a:rPr lang="en-US" sz="6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8387E35-DC76-47FA-A498-E6EC24F73644}"/>
              </a:ext>
            </a:extLst>
          </p:cNvPr>
          <p:cNvSpPr/>
          <p:nvPr/>
        </p:nvSpPr>
        <p:spPr>
          <a:xfrm>
            <a:off x="3515883" y="3939909"/>
            <a:ext cx="316060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7" tIns="54428" rIns="108857" bIns="54428" rtlCol="0" anchor="ctr"/>
          <a:lstStyle/>
          <a:p>
            <a:pPr algn="ctr" defTabSz="1088570">
              <a:defRPr/>
            </a:pPr>
            <a:r>
              <a:rPr lang="en-US" sz="6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746B96-3873-49D6-9FC6-58FEB5810AA3}"/>
              </a:ext>
            </a:extLst>
          </p:cNvPr>
          <p:cNvSpPr/>
          <p:nvPr/>
        </p:nvSpPr>
        <p:spPr>
          <a:xfrm>
            <a:off x="3515883" y="3939909"/>
            <a:ext cx="316060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7" tIns="54428" rIns="108857" bIns="54428" rtlCol="0" anchor="ctr"/>
          <a:lstStyle/>
          <a:p>
            <a:pPr algn="ctr" defTabSz="1088570">
              <a:defRPr/>
            </a:pPr>
            <a:r>
              <a:rPr lang="en-US" sz="6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A810BA3-24CA-4835-AF5F-C634ACE501B8}"/>
              </a:ext>
            </a:extLst>
          </p:cNvPr>
          <p:cNvSpPr/>
          <p:nvPr/>
        </p:nvSpPr>
        <p:spPr>
          <a:xfrm>
            <a:off x="3515883" y="3939909"/>
            <a:ext cx="316060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7" tIns="54428" rIns="108857" bIns="54428" rtlCol="0" anchor="ctr"/>
          <a:lstStyle/>
          <a:p>
            <a:pPr algn="ctr" defTabSz="1088570">
              <a:defRPr/>
            </a:pPr>
            <a:r>
              <a:rPr lang="en-US" sz="43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5" name="Rectangle: Rounded Corners 2">
            <a:extLst>
              <a:ext uri="{FF2B5EF4-FFF2-40B4-BE49-F238E27FC236}">
                <a16:creationId xmlns:a16="http://schemas.microsoft.com/office/drawing/2014/main" id="{4403F9BB-9337-8B48-730A-2067E41CC0FC}"/>
              </a:ext>
            </a:extLst>
          </p:cNvPr>
          <p:cNvSpPr/>
          <p:nvPr/>
        </p:nvSpPr>
        <p:spPr>
          <a:xfrm>
            <a:off x="512154" y="35708"/>
            <a:ext cx="8559109" cy="117453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oogle Shape;2492;p78">
            <a:extLst>
              <a:ext uri="{FF2B5EF4-FFF2-40B4-BE49-F238E27FC236}">
                <a16:creationId xmlns:a16="http://schemas.microsoft.com/office/drawing/2014/main" id="{01433DC3-CF42-E8D1-1AA1-0C523BAFC34D}"/>
              </a:ext>
            </a:extLst>
          </p:cNvPr>
          <p:cNvGrpSpPr/>
          <p:nvPr/>
        </p:nvGrpSpPr>
        <p:grpSpPr>
          <a:xfrm flipH="1">
            <a:off x="851284" y="2984133"/>
            <a:ext cx="547723" cy="400011"/>
            <a:chOff x="1520150" y="3517375"/>
            <a:chExt cx="604200" cy="285625"/>
          </a:xfrm>
        </p:grpSpPr>
        <p:sp>
          <p:nvSpPr>
            <p:cNvPr id="18" name="Google Shape;2493;p78">
              <a:extLst>
                <a:ext uri="{FF2B5EF4-FFF2-40B4-BE49-F238E27FC236}">
                  <a16:creationId xmlns:a16="http://schemas.microsoft.com/office/drawing/2014/main" id="{B91071E4-431F-80C0-95DF-7BC0E95B6E0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685800"/>
              <a:r>
                <a:rPr lang="en-US" sz="1800" b="1" dirty="0">
                  <a:solidFill>
                    <a:prstClr val="black"/>
                  </a:solidFill>
                  <a:latin typeface="Times New Roman" pitchFamily="18" charset="0"/>
                </a:rPr>
                <a:t>C</a:t>
              </a:r>
              <a:endParaRPr sz="1800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3" name="Google Shape;2494;p78">
              <a:extLst>
                <a:ext uri="{FF2B5EF4-FFF2-40B4-BE49-F238E27FC236}">
                  <a16:creationId xmlns:a16="http://schemas.microsoft.com/office/drawing/2014/main" id="{C7559925-162E-4F53-9B66-1BF4C23CB24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4" name="Google Shape;2495;p78">
            <a:extLst>
              <a:ext uri="{FF2B5EF4-FFF2-40B4-BE49-F238E27FC236}">
                <a16:creationId xmlns:a16="http://schemas.microsoft.com/office/drawing/2014/main" id="{595CC680-DE61-5CAB-F2FB-55B2CA6B0F5E}"/>
              </a:ext>
            </a:extLst>
          </p:cNvPr>
          <p:cNvGrpSpPr/>
          <p:nvPr/>
        </p:nvGrpSpPr>
        <p:grpSpPr>
          <a:xfrm flipH="1">
            <a:off x="809424" y="1569455"/>
            <a:ext cx="547723" cy="400011"/>
            <a:chOff x="1520150" y="3517375"/>
            <a:chExt cx="604200" cy="285625"/>
          </a:xfrm>
        </p:grpSpPr>
        <p:sp>
          <p:nvSpPr>
            <p:cNvPr id="25" name="Google Shape;2496;p78">
              <a:extLst>
                <a:ext uri="{FF2B5EF4-FFF2-40B4-BE49-F238E27FC236}">
                  <a16:creationId xmlns:a16="http://schemas.microsoft.com/office/drawing/2014/main" id="{F811ECC7-A65A-3A7B-4603-493BB66FD553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685800"/>
              <a:r>
                <a:rPr lang="en-US" sz="2100" b="1" dirty="0">
                  <a:solidFill>
                    <a:prstClr val="black"/>
                  </a:solidFill>
                  <a:latin typeface="Times New Roman" pitchFamily="18" charset="0"/>
                </a:rPr>
                <a:t>A</a:t>
              </a:r>
              <a:endParaRPr sz="2100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6" name="Google Shape;2497;p78">
              <a:extLst>
                <a:ext uri="{FF2B5EF4-FFF2-40B4-BE49-F238E27FC236}">
                  <a16:creationId xmlns:a16="http://schemas.microsoft.com/office/drawing/2014/main" id="{15A4D0CD-1F71-78B0-97D9-C1D51AAE1CED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7" name="Google Shape;2498;p78">
            <a:extLst>
              <a:ext uri="{FF2B5EF4-FFF2-40B4-BE49-F238E27FC236}">
                <a16:creationId xmlns:a16="http://schemas.microsoft.com/office/drawing/2014/main" id="{C457E6DF-3676-5AF8-AA1D-F7B5F5490D91}"/>
              </a:ext>
            </a:extLst>
          </p:cNvPr>
          <p:cNvGrpSpPr/>
          <p:nvPr/>
        </p:nvGrpSpPr>
        <p:grpSpPr>
          <a:xfrm flipH="1">
            <a:off x="830354" y="3510097"/>
            <a:ext cx="547723" cy="400011"/>
            <a:chOff x="1520150" y="3517375"/>
            <a:chExt cx="604200" cy="285625"/>
          </a:xfrm>
        </p:grpSpPr>
        <p:sp>
          <p:nvSpPr>
            <p:cNvPr id="28" name="Google Shape;2499;p78">
              <a:extLst>
                <a:ext uri="{FF2B5EF4-FFF2-40B4-BE49-F238E27FC236}">
                  <a16:creationId xmlns:a16="http://schemas.microsoft.com/office/drawing/2014/main" id="{E01D32AD-0651-E46B-7AAB-B794EA74011C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rgbClr val="CC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685800"/>
              <a:r>
                <a:rPr lang="en-US" sz="1800" b="1" dirty="0">
                  <a:solidFill>
                    <a:prstClr val="black"/>
                  </a:solidFill>
                  <a:latin typeface="Times New Roman" pitchFamily="18" charset="0"/>
                </a:rPr>
                <a:t>D</a:t>
              </a:r>
              <a:endParaRPr sz="1800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9" name="Google Shape;2500;p78">
              <a:extLst>
                <a:ext uri="{FF2B5EF4-FFF2-40B4-BE49-F238E27FC236}">
                  <a16:creationId xmlns:a16="http://schemas.microsoft.com/office/drawing/2014/main" id="{FD272A58-81A3-6A28-DD59-482DF044E4A4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0" name="Google Shape;2501;p78">
            <a:extLst>
              <a:ext uri="{FF2B5EF4-FFF2-40B4-BE49-F238E27FC236}">
                <a16:creationId xmlns:a16="http://schemas.microsoft.com/office/drawing/2014/main" id="{A176B51D-6121-C409-7184-EECB1585E69A}"/>
              </a:ext>
            </a:extLst>
          </p:cNvPr>
          <p:cNvGrpSpPr/>
          <p:nvPr/>
        </p:nvGrpSpPr>
        <p:grpSpPr>
          <a:xfrm flipH="1">
            <a:off x="830831" y="2168840"/>
            <a:ext cx="547723" cy="400011"/>
            <a:chOff x="1520150" y="3517375"/>
            <a:chExt cx="604200" cy="285625"/>
          </a:xfrm>
        </p:grpSpPr>
        <p:sp>
          <p:nvSpPr>
            <p:cNvPr id="31" name="Google Shape;2502;p78">
              <a:extLst>
                <a:ext uri="{FF2B5EF4-FFF2-40B4-BE49-F238E27FC236}">
                  <a16:creationId xmlns:a16="http://schemas.microsoft.com/office/drawing/2014/main" id="{75C34987-04E5-7D0F-CAD3-D45B3270E6E1}"/>
                </a:ext>
              </a:extLst>
            </p:cNvPr>
            <p:cNvSpPr/>
            <p:nvPr/>
          </p:nvSpPr>
          <p:spPr>
            <a:xfrm>
              <a:off x="1526425" y="3524700"/>
              <a:ext cx="592700" cy="274625"/>
            </a:xfrm>
            <a:custGeom>
              <a:avLst/>
              <a:gdLst/>
              <a:ahLst/>
              <a:cxnLst/>
              <a:rect l="l" t="t" r="r" b="b"/>
              <a:pathLst>
                <a:path w="23708" h="10985" extrusionOk="0">
                  <a:moveTo>
                    <a:pt x="1" y="0"/>
                  </a:moveTo>
                  <a:lnTo>
                    <a:pt x="1" y="10985"/>
                  </a:lnTo>
                  <a:lnTo>
                    <a:pt x="20213" y="10462"/>
                  </a:lnTo>
                  <a:lnTo>
                    <a:pt x="23707" y="5147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685800"/>
              <a:r>
                <a:rPr lang="en-US" sz="1800" b="1" dirty="0">
                  <a:solidFill>
                    <a:prstClr val="black"/>
                  </a:solidFill>
                  <a:latin typeface="Times New Roman" pitchFamily="18" charset="0"/>
                </a:rPr>
                <a:t>B</a:t>
              </a:r>
              <a:endParaRPr sz="1800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32" name="Google Shape;2503;p78">
              <a:extLst>
                <a:ext uri="{FF2B5EF4-FFF2-40B4-BE49-F238E27FC236}">
                  <a16:creationId xmlns:a16="http://schemas.microsoft.com/office/drawing/2014/main" id="{63E42E80-D8F9-B547-FEE5-4D9F8BC27BA6}"/>
                </a:ext>
              </a:extLst>
            </p:cNvPr>
            <p:cNvSpPr/>
            <p:nvPr/>
          </p:nvSpPr>
          <p:spPr>
            <a:xfrm>
              <a:off x="1520150" y="3517375"/>
              <a:ext cx="604200" cy="285625"/>
            </a:xfrm>
            <a:custGeom>
              <a:avLst/>
              <a:gdLst/>
              <a:ahLst/>
              <a:cxnLst/>
              <a:rect l="l" t="t" r="r" b="b"/>
              <a:pathLst>
                <a:path w="24168" h="11425" extrusionOk="0">
                  <a:moveTo>
                    <a:pt x="20443" y="314"/>
                  </a:moveTo>
                  <a:lnTo>
                    <a:pt x="22117" y="2950"/>
                  </a:lnTo>
                  <a:lnTo>
                    <a:pt x="23742" y="5438"/>
                  </a:lnTo>
                  <a:lnTo>
                    <a:pt x="23742" y="5438"/>
                  </a:lnTo>
                  <a:cubicBezTo>
                    <a:pt x="22596" y="7128"/>
                    <a:pt x="21450" y="8817"/>
                    <a:pt x="20323" y="10507"/>
                  </a:cubicBezTo>
                  <a:lnTo>
                    <a:pt x="20323" y="10507"/>
                  </a:lnTo>
                  <a:cubicBezTo>
                    <a:pt x="18688" y="10549"/>
                    <a:pt x="17034" y="10610"/>
                    <a:pt x="15401" y="10692"/>
                  </a:cubicBezTo>
                  <a:lnTo>
                    <a:pt x="10358" y="10901"/>
                  </a:lnTo>
                  <a:cubicBezTo>
                    <a:pt x="8684" y="10985"/>
                    <a:pt x="6989" y="11006"/>
                    <a:pt x="5315" y="11048"/>
                  </a:cubicBezTo>
                  <a:cubicBezTo>
                    <a:pt x="3678" y="11088"/>
                    <a:pt x="2060" y="11090"/>
                    <a:pt x="423" y="11109"/>
                  </a:cubicBezTo>
                  <a:lnTo>
                    <a:pt x="423" y="11109"/>
                  </a:lnTo>
                  <a:cubicBezTo>
                    <a:pt x="462" y="9325"/>
                    <a:pt x="483" y="7560"/>
                    <a:pt x="503" y="5775"/>
                  </a:cubicBezTo>
                  <a:lnTo>
                    <a:pt x="523" y="547"/>
                  </a:lnTo>
                  <a:lnTo>
                    <a:pt x="523" y="547"/>
                  </a:lnTo>
                  <a:cubicBezTo>
                    <a:pt x="2107" y="565"/>
                    <a:pt x="3690" y="565"/>
                    <a:pt x="5274" y="565"/>
                  </a:cubicBezTo>
                  <a:cubicBezTo>
                    <a:pt x="6948" y="544"/>
                    <a:pt x="8621" y="523"/>
                    <a:pt x="10295" y="502"/>
                  </a:cubicBezTo>
                  <a:cubicBezTo>
                    <a:pt x="11990" y="481"/>
                    <a:pt x="13664" y="460"/>
                    <a:pt x="15359" y="419"/>
                  </a:cubicBezTo>
                  <a:cubicBezTo>
                    <a:pt x="17033" y="398"/>
                    <a:pt x="18728" y="356"/>
                    <a:pt x="20443" y="314"/>
                  </a:cubicBezTo>
                  <a:close/>
                  <a:moveTo>
                    <a:pt x="5336" y="0"/>
                  </a:moveTo>
                  <a:cubicBezTo>
                    <a:pt x="3642" y="0"/>
                    <a:pt x="1947" y="0"/>
                    <a:pt x="273" y="21"/>
                  </a:cubicBezTo>
                  <a:lnTo>
                    <a:pt x="1" y="21"/>
                  </a:lnTo>
                  <a:lnTo>
                    <a:pt x="1" y="293"/>
                  </a:lnTo>
                  <a:lnTo>
                    <a:pt x="22" y="5775"/>
                  </a:lnTo>
                  <a:cubicBezTo>
                    <a:pt x="43" y="7616"/>
                    <a:pt x="64" y="9437"/>
                    <a:pt x="105" y="11278"/>
                  </a:cubicBezTo>
                  <a:lnTo>
                    <a:pt x="105" y="11424"/>
                  </a:lnTo>
                  <a:lnTo>
                    <a:pt x="273" y="11424"/>
                  </a:lnTo>
                  <a:cubicBezTo>
                    <a:pt x="1947" y="11362"/>
                    <a:pt x="3621" y="11278"/>
                    <a:pt x="5315" y="11236"/>
                  </a:cubicBezTo>
                  <a:cubicBezTo>
                    <a:pt x="6989" y="11173"/>
                    <a:pt x="8684" y="11132"/>
                    <a:pt x="10358" y="11111"/>
                  </a:cubicBezTo>
                  <a:lnTo>
                    <a:pt x="15401" y="11069"/>
                  </a:lnTo>
                  <a:cubicBezTo>
                    <a:pt x="17095" y="11048"/>
                    <a:pt x="18769" y="11027"/>
                    <a:pt x="20464" y="10985"/>
                  </a:cubicBezTo>
                  <a:lnTo>
                    <a:pt x="20590" y="10985"/>
                  </a:lnTo>
                  <a:lnTo>
                    <a:pt x="20652" y="10880"/>
                  </a:lnTo>
                  <a:cubicBezTo>
                    <a:pt x="21803" y="9102"/>
                    <a:pt x="22975" y="7323"/>
                    <a:pt x="24105" y="5545"/>
                  </a:cubicBezTo>
                  <a:lnTo>
                    <a:pt x="24168" y="5440"/>
                  </a:lnTo>
                  <a:lnTo>
                    <a:pt x="24105" y="5336"/>
                  </a:lnTo>
                  <a:lnTo>
                    <a:pt x="22285" y="2783"/>
                  </a:lnTo>
                  <a:lnTo>
                    <a:pt x="20464" y="251"/>
                  </a:lnTo>
                  <a:cubicBezTo>
                    <a:pt x="18811" y="209"/>
                    <a:pt x="17137" y="168"/>
                    <a:pt x="15463" y="147"/>
                  </a:cubicBezTo>
                  <a:cubicBezTo>
                    <a:pt x="13790" y="105"/>
                    <a:pt x="12095" y="84"/>
                    <a:pt x="10421" y="63"/>
                  </a:cubicBezTo>
                  <a:cubicBezTo>
                    <a:pt x="8726" y="42"/>
                    <a:pt x="7031" y="21"/>
                    <a:pt x="5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F225D55-7C29-2117-E971-077149EFD89F}"/>
              </a:ext>
            </a:extLst>
          </p:cNvPr>
          <p:cNvSpPr/>
          <p:nvPr/>
        </p:nvSpPr>
        <p:spPr>
          <a:xfrm>
            <a:off x="512154" y="293168"/>
            <a:ext cx="8483873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vi-VN" sz="2800" dirty="0">
                <a:solidFill>
                  <a:srgbClr val="0000CC"/>
                </a:solidFill>
                <a:latin typeface="Times New Roman" pitchFamily="18" charset="0"/>
              </a:rPr>
              <a:t>Ý nào sau đây nói 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không đúng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</a:rPr>
              <a:t> về Tô-mát Ê-đi-sơn?</a:t>
            </a:r>
          </a:p>
          <a:p>
            <a:r>
              <a:rPr lang="vi-VN" sz="2800" dirty="0">
                <a:solidFill>
                  <a:srgbClr val="0000CC"/>
                </a:solidFill>
                <a:latin typeface="Times New Roman" pitchFamily="18" charset="0"/>
              </a:rPr>
              <a:t> 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13EE46-3ACB-CF2E-19E9-32293AF3A823}"/>
              </a:ext>
            </a:extLst>
          </p:cNvPr>
          <p:cNvSpPr txBox="1"/>
          <p:nvPr/>
        </p:nvSpPr>
        <p:spPr>
          <a:xfrm>
            <a:off x="1491216" y="1569455"/>
            <a:ext cx="7216366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dirty="0">
                <a:latin typeface="Times New Roman" pitchFamily="18" charset="0"/>
              </a:rPr>
              <a:t>Sinh năm 1847, mất năm 1931</a:t>
            </a:r>
            <a:r>
              <a:rPr lang="vi-VN" sz="2400" dirty="0" smtClean="0">
                <a:latin typeface="Times New Roman" pitchFamily="18" charset="0"/>
              </a:rPr>
              <a:t>.</a:t>
            </a:r>
            <a:endParaRPr lang="vi-VN" sz="2400" dirty="0">
              <a:latin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E9B605C-590A-2915-4E63-31A23228E5EF}"/>
              </a:ext>
            </a:extLst>
          </p:cNvPr>
          <p:cNvSpPr txBox="1"/>
          <p:nvPr/>
        </p:nvSpPr>
        <p:spPr>
          <a:xfrm>
            <a:off x="1476097" y="2104893"/>
            <a:ext cx="7595167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dirty="0" smtClean="0">
                <a:latin typeface="Times New Roman" pitchFamily="18" charset="0"/>
              </a:rPr>
              <a:t>Tháng 3 năm 1878, ông bắt đầu nghiên cứu về </a:t>
            </a:r>
            <a:r>
              <a:rPr lang="vi-VN" sz="2400" dirty="0">
                <a:latin typeface="Times New Roman" pitchFamily="18" charset="0"/>
              </a:rPr>
              <a:t>bóng đèn sợi đốt.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238B37-9F91-C5F6-0410-67C1DE2E6177}"/>
              </a:ext>
            </a:extLst>
          </p:cNvPr>
          <p:cNvSpPr txBox="1"/>
          <p:nvPr/>
        </p:nvSpPr>
        <p:spPr>
          <a:xfrm>
            <a:off x="1372387" y="2974323"/>
            <a:ext cx="7044397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dirty="0">
                <a:latin typeface="Times New Roman" pitchFamily="18" charset="0"/>
              </a:rPr>
              <a:t>Ông nhận được bằng sáng chế vào năm 1879.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238B37-9F91-C5F6-0410-67C1DE2E6177}"/>
              </a:ext>
            </a:extLst>
          </p:cNvPr>
          <p:cNvSpPr txBox="1"/>
          <p:nvPr/>
        </p:nvSpPr>
        <p:spPr>
          <a:xfrm>
            <a:off x="1512543" y="3510097"/>
            <a:ext cx="7091129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dirty="0">
                <a:latin typeface="Times New Roman" pitchFamily="18" charset="0"/>
              </a:rPr>
              <a:t>Là một nhà sáng chế, một kĩ sư người Mỹ.</a:t>
            </a:r>
            <a:endParaRPr lang="en-US" sz="2100" dirty="0">
              <a:latin typeface="Times New Roman" pitchFamily="18" charset="0"/>
            </a:endParaRPr>
          </a:p>
          <a:p>
            <a:endParaRPr lang="vi-VN" sz="2400" dirty="0">
              <a:latin typeface="Times New Roman" pitchFamily="18" charset="0"/>
            </a:endParaRPr>
          </a:p>
        </p:txBody>
      </p:sp>
      <p:pic>
        <p:nvPicPr>
          <p:cNvPr id="38" name="图片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965" y="3939909"/>
            <a:ext cx="701159" cy="9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33" grpId="0"/>
      <p:bldP spid="34" grpId="0"/>
      <p:bldP spid="35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539552" y="66341"/>
            <a:ext cx="8208912" cy="983141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8857" tIns="54428" rIns="108857" bIns="54428" rtlCol="0" anchor="ctr"/>
          <a:lstStyle/>
          <a:p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Ý nào sau đây đúng khi nói về Các Ben?</a:t>
            </a:r>
          </a:p>
        </p:txBody>
      </p:sp>
      <p:sp>
        <p:nvSpPr>
          <p:cNvPr id="3" name="Snip Diagonal Corner Rectangle 2"/>
          <p:cNvSpPr/>
          <p:nvPr/>
        </p:nvSpPr>
        <p:spPr>
          <a:xfrm>
            <a:off x="539552" y="3390545"/>
            <a:ext cx="8208912" cy="711978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8857" tIns="54428" rIns="108857" bIns="54428" rtlCol="0" anchor="ctr"/>
          <a:lstStyle/>
          <a:p>
            <a:pPr algn="ctr" defTabSz="1088570"/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</a:rPr>
              <a:t>Đáp</a:t>
            </a:r>
            <a:r>
              <a:rPr lang="en-US" sz="3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itchFamily="18" charset="0"/>
              </a:rPr>
              <a:t>án</a:t>
            </a:r>
            <a:r>
              <a:rPr lang="en-US" sz="39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3900" b="1" dirty="0" smtClean="0">
                <a:solidFill>
                  <a:srgbClr val="FF0000"/>
                </a:solidFill>
                <a:latin typeface="Times New Roman" pitchFamily="18" charset="0"/>
              </a:rPr>
              <a:t>C</a:t>
            </a:r>
            <a:endParaRPr lang="en-US" sz="39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6510" y="-1041518"/>
            <a:ext cx="808020" cy="606015"/>
          </a:xfrm>
          <a:prstGeom prst="rect">
            <a:avLst/>
          </a:prstGeom>
        </p:spPr>
      </p:pic>
      <p:sp>
        <p:nvSpPr>
          <p:cNvPr id="8" name="Snip Diagonal Corner Rectangle 2">
            <a:extLst>
              <a:ext uri="{FF2B5EF4-FFF2-40B4-BE49-F238E27FC236}">
                <a16:creationId xmlns:a16="http://schemas.microsoft.com/office/drawing/2014/main" id="{86071A77-E4D7-4F6F-81CF-00F2F4A77DA5}"/>
              </a:ext>
            </a:extLst>
          </p:cNvPr>
          <p:cNvSpPr/>
          <p:nvPr/>
        </p:nvSpPr>
        <p:spPr>
          <a:xfrm>
            <a:off x="539552" y="1049482"/>
            <a:ext cx="8208912" cy="2140527"/>
          </a:xfrm>
          <a:prstGeom prst="snip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857" tIns="54428" rIns="108857" bIns="54428" rtlCol="0" anchor="ctr"/>
          <a:lstStyle/>
          <a:p>
            <a:r>
              <a:rPr lang="vi-VN" sz="2400" dirty="0" smtClean="0">
                <a:latin typeface="Times New Roman" pitchFamily="18" charset="0"/>
              </a:rPr>
              <a:t>A</a:t>
            </a:r>
            <a:r>
              <a:rPr lang="vi-VN" sz="2400" dirty="0">
                <a:latin typeface="Times New Roman" pitchFamily="18" charset="0"/>
              </a:rPr>
              <a:t>. Đầu năm 1876, chiếc ô tô của ông đã hoàn thiện và được cấp bằng sáng chế.</a:t>
            </a:r>
          </a:p>
          <a:p>
            <a:r>
              <a:rPr lang="vi-VN" sz="2400" dirty="0">
                <a:latin typeface="Times New Roman" pitchFamily="18" charset="0"/>
              </a:rPr>
              <a:t>B. Những năm 1871, Các Ben đã thiết kế được động cơ chạy bằng xăng.</a:t>
            </a:r>
          </a:p>
          <a:p>
            <a:r>
              <a:rPr lang="vi-VN" sz="2400" dirty="0">
                <a:latin typeface="Times New Roman" pitchFamily="18" charset="0"/>
              </a:rPr>
              <a:t>C. Là một kĩ sư cơ khí người Đức.</a:t>
            </a:r>
          </a:p>
          <a:p>
            <a:r>
              <a:rPr lang="vi-VN" sz="2400" dirty="0">
                <a:latin typeface="Times New Roman" pitchFamily="18" charset="0"/>
              </a:rPr>
              <a:t>D. Năm 1875, chiếc ô tô chạy bằng dầu ra đời.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1FA2E9-6C41-4BCD-BD98-DE417433C018}"/>
              </a:ext>
            </a:extLst>
          </p:cNvPr>
          <p:cNvSpPr/>
          <p:nvPr/>
        </p:nvSpPr>
        <p:spPr>
          <a:xfrm>
            <a:off x="3515883" y="4085383"/>
            <a:ext cx="3160600" cy="96864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7" tIns="54428" rIns="108857" bIns="54428" rtlCol="0" anchor="ctr"/>
          <a:lstStyle/>
          <a:p>
            <a:pPr algn="ctr" defTabSz="1088570">
              <a:defRPr/>
            </a:pPr>
            <a:r>
              <a:rPr lang="en-US" sz="33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3D308D2-2ED8-4B1A-B06A-03A58CCE3F99}"/>
              </a:ext>
            </a:extLst>
          </p:cNvPr>
          <p:cNvSpPr/>
          <p:nvPr/>
        </p:nvSpPr>
        <p:spPr>
          <a:xfrm>
            <a:off x="3515883" y="4085383"/>
            <a:ext cx="316060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7" tIns="54428" rIns="108857" bIns="54428" rtlCol="0" anchor="ctr"/>
          <a:lstStyle/>
          <a:p>
            <a:pPr algn="ctr" defTabSz="1088570">
              <a:defRPr/>
            </a:pPr>
            <a:r>
              <a:rPr lang="en-US" sz="6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068DC16-0811-46F3-971A-A1AFDA029A78}"/>
              </a:ext>
            </a:extLst>
          </p:cNvPr>
          <p:cNvSpPr/>
          <p:nvPr/>
        </p:nvSpPr>
        <p:spPr>
          <a:xfrm>
            <a:off x="3515883" y="4085383"/>
            <a:ext cx="316060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7" tIns="54428" rIns="108857" bIns="54428" rtlCol="0" anchor="ctr"/>
          <a:lstStyle/>
          <a:p>
            <a:pPr algn="ctr" defTabSz="1088570">
              <a:defRPr/>
            </a:pPr>
            <a:r>
              <a:rPr lang="en-US" sz="6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8387E35-DC76-47FA-A498-E6EC24F73644}"/>
              </a:ext>
            </a:extLst>
          </p:cNvPr>
          <p:cNvSpPr/>
          <p:nvPr/>
        </p:nvSpPr>
        <p:spPr>
          <a:xfrm>
            <a:off x="3515883" y="4085383"/>
            <a:ext cx="316060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7" tIns="54428" rIns="108857" bIns="54428" rtlCol="0" anchor="ctr"/>
          <a:lstStyle/>
          <a:p>
            <a:pPr algn="ctr" defTabSz="1088570">
              <a:defRPr/>
            </a:pPr>
            <a:r>
              <a:rPr lang="en-US" sz="6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746B96-3873-49D6-9FC6-58FEB5810AA3}"/>
              </a:ext>
            </a:extLst>
          </p:cNvPr>
          <p:cNvSpPr/>
          <p:nvPr/>
        </p:nvSpPr>
        <p:spPr>
          <a:xfrm>
            <a:off x="3515883" y="4085383"/>
            <a:ext cx="316060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7" tIns="54428" rIns="108857" bIns="54428" rtlCol="0" anchor="ctr"/>
          <a:lstStyle/>
          <a:p>
            <a:pPr algn="ctr" defTabSz="1088570">
              <a:defRPr/>
            </a:pPr>
            <a:r>
              <a:rPr lang="en-US" sz="6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A810BA3-24CA-4835-AF5F-C634ACE501B8}"/>
              </a:ext>
            </a:extLst>
          </p:cNvPr>
          <p:cNvSpPr/>
          <p:nvPr/>
        </p:nvSpPr>
        <p:spPr>
          <a:xfrm>
            <a:off x="3515883" y="4085383"/>
            <a:ext cx="3160600" cy="968644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7" tIns="54428" rIns="108857" bIns="54428" rtlCol="0" anchor="ctr"/>
          <a:lstStyle/>
          <a:p>
            <a:pPr algn="ctr" defTabSz="1088570">
              <a:defRPr/>
            </a:pPr>
            <a:r>
              <a:rPr lang="en-US" sz="43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5" name="Picture l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893" y="4191634"/>
            <a:ext cx="1023627" cy="50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图片 1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65" y="3939909"/>
            <a:ext cx="701159" cy="9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1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1_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6372</TotalTime>
  <Words>469</Words>
  <Application>Microsoft Office PowerPoint</Application>
  <PresentationFormat>On-screen Show (16:9)</PresentationFormat>
  <Paragraphs>105</Paragraphs>
  <Slides>19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宋体</vt:lpstr>
      <vt:lpstr>#9Slide02 Noi dung rat dai</vt:lpstr>
      <vt:lpstr>Arial</vt:lpstr>
      <vt:lpstr>Arial (Body)</vt:lpstr>
      <vt:lpstr>Calibri Light</vt:lpstr>
      <vt:lpstr>等线</vt:lpstr>
      <vt:lpstr>等线 Light</vt:lpstr>
      <vt:lpstr>方正姚体</vt:lpstr>
      <vt:lpstr>Georgia</vt:lpstr>
      <vt:lpstr>华文新魏</vt:lpstr>
      <vt:lpstr>Tahoma</vt:lpstr>
      <vt:lpstr>Times New Roman</vt:lpstr>
      <vt:lpstr>Trebuchet MS</vt:lpstr>
      <vt:lpstr>Verdana</vt:lpstr>
      <vt:lpstr>Wingdings 3</vt:lpstr>
      <vt:lpstr>Office 主题​​</vt:lpstr>
      <vt:lpstr>Custom Design</vt:lpstr>
      <vt:lpstr>2_Office Theme</vt:lpstr>
      <vt:lpstr>平面</vt:lpstr>
      <vt:lpstr>1_平面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405</cp:revision>
  <dcterms:created xsi:type="dcterms:W3CDTF">2017-06-11T12:45:34Z</dcterms:created>
  <dcterms:modified xsi:type="dcterms:W3CDTF">2024-10-05T09:25:05Z</dcterms:modified>
</cp:coreProperties>
</file>