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9" r:id="rId3"/>
    <p:sldId id="278" r:id="rId4"/>
    <p:sldId id="257" r:id="rId5"/>
    <p:sldId id="279" r:id="rId6"/>
    <p:sldId id="280" r:id="rId7"/>
    <p:sldId id="281" r:id="rId8"/>
    <p:sldId id="282" r:id="rId9"/>
    <p:sldId id="769" r:id="rId10"/>
    <p:sldId id="295" r:id="rId11"/>
    <p:sldId id="296" r:id="rId12"/>
    <p:sldId id="773" r:id="rId13"/>
    <p:sldId id="774" r:id="rId14"/>
    <p:sldId id="775" r:id="rId15"/>
    <p:sldId id="754" r:id="rId16"/>
    <p:sldId id="771" r:id="rId17"/>
    <p:sldId id="772" r:id="rId18"/>
    <p:sldId id="285" r:id="rId19"/>
    <p:sldId id="287" r:id="rId20"/>
    <p:sldId id="288" r:id="rId21"/>
    <p:sldId id="289" r:id="rId22"/>
    <p:sldId id="290" r:id="rId23"/>
    <p:sldId id="770" r:id="rId24"/>
    <p:sldId id="258" r:id="rId25"/>
    <p:sldId id="766" r:id="rId26"/>
    <p:sldId id="260" r:id="rId27"/>
    <p:sldId id="261" r:id="rId28"/>
    <p:sldId id="262" r:id="rId29"/>
    <p:sldId id="263" r:id="rId30"/>
    <p:sldId id="264" r:id="rId31"/>
    <p:sldId id="7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67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8526-BB97-4B50-9F3E-7B8A89B7C83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EEB6-5D4A-4BB9-BB7D-0B283ACF1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EEEB6-5D4A-4BB9-BB7D-0B283ACF1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99913845-BA19-C07F-BDBE-E39C0E38C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5C65577D-9479-503F-2B53-59B540D83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288A90B2-BD23-E996-FCB2-CE857A949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0E0B1C-9AC6-4F48-961E-A3EF99682704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cs typeface="等线" panose="02010600030101010101" pitchFamily="2" charset="-122"/>
              </a:rPr>
              <a:pPr eaLnBrk="1" hangingPunct="1"/>
              <a:t>14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EEEB6-5D4A-4BB9-BB7D-0B283ACF1A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88;g65af97229a_8_4:notes">
            <a:extLst>
              <a:ext uri="{FF2B5EF4-FFF2-40B4-BE49-F238E27FC236}">
                <a16:creationId xmlns:a16="http://schemas.microsoft.com/office/drawing/2014/main" id="{525D5936-7F4E-73AE-1E0E-63B67F15E0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Google Shape;89;g65af97229a_8_4:notes">
            <a:extLst>
              <a:ext uri="{FF2B5EF4-FFF2-40B4-BE49-F238E27FC236}">
                <a16:creationId xmlns:a16="http://schemas.microsoft.com/office/drawing/2014/main" id="{B30A4970-5C3A-85D1-6293-28DE2C11E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9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E2B3-3189-4F4D-8AB2-852B50CB9298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6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2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6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9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75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3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57ADE-FE78-440F-A7DB-7E9BAEFFF10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1462-504E-4E40-BDFA-3C1B63EB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2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slide" Target="slide19.xml"/><Relationship Id="rId7" Type="http://schemas.openxmlformats.org/officeDocument/2006/relationships/slide" Target="slide20.xml"/><Relationship Id="rId12" Type="http://schemas.microsoft.com/office/2007/relationships/hdphoto" Target="../media/hdphoto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" Target="slide18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slide" Target="slide21.xml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66856" y="3357055"/>
            <a:ext cx="88677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7315208" y="2686060"/>
            <a:ext cx="1700213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863852" y="857260"/>
            <a:ext cx="6132513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39688" y="857260"/>
            <a:ext cx="6132512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3074996" y="857251"/>
            <a:ext cx="2968625" cy="106322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514358" y="857250"/>
            <a:ext cx="1477963" cy="9144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296158" y="1613307"/>
            <a:ext cx="1700213" cy="71675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152408" y="2057410"/>
            <a:ext cx="1014413" cy="1527572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47800" y="1028700"/>
            <a:ext cx="6477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28700"/>
            <a:ext cx="5921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5921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1905001" y="4572000"/>
            <a:ext cx="5334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GV: 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158876" y="2143126"/>
            <a:ext cx="6613525" cy="395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1B</a:t>
            </a:r>
            <a:endParaRPr lang="en-US" sz="48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3" y="1063229"/>
            <a:ext cx="203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3" y="1771650"/>
            <a:ext cx="1908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2667000" y="3048001"/>
            <a:ext cx="3810000" cy="501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2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Tiếng Việt</a:t>
            </a:r>
            <a:endParaRPr lang="en-US" sz="3200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1" y="3810000"/>
            <a:ext cx="712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0000"/>
                </a:solidFill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57D44-0078-AEB9-8A20-E28D1D8B0CB6}"/>
              </a:ext>
            </a:extLst>
          </p:cNvPr>
          <p:cNvSpPr txBox="1"/>
          <p:nvPr/>
        </p:nvSpPr>
        <p:spPr>
          <a:xfrm>
            <a:off x="1295400" y="22053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379E-112B-047B-71BD-CF6CA558A712}"/>
              </a:ext>
            </a:extLst>
          </p:cNvPr>
          <p:cNvSpPr txBox="1"/>
          <p:nvPr/>
        </p:nvSpPr>
        <p:spPr>
          <a:xfrm>
            <a:off x="36576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F0913-D34F-73DE-63AC-E1E1CCAB0021}"/>
              </a:ext>
            </a:extLst>
          </p:cNvPr>
          <p:cNvSpPr txBox="1"/>
          <p:nvPr/>
        </p:nvSpPr>
        <p:spPr>
          <a:xfrm>
            <a:off x="2667000" y="16441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F0913-D34F-73DE-63AC-E1E1CCAB0021}"/>
              </a:ext>
            </a:extLst>
          </p:cNvPr>
          <p:cNvSpPr txBox="1"/>
          <p:nvPr/>
        </p:nvSpPr>
        <p:spPr>
          <a:xfrm>
            <a:off x="4419600" y="2362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362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362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57D44-0078-AEB9-8A20-E28D1D8B0CB6}"/>
              </a:ext>
            </a:extLst>
          </p:cNvPr>
          <p:cNvSpPr txBox="1"/>
          <p:nvPr/>
        </p:nvSpPr>
        <p:spPr>
          <a:xfrm>
            <a:off x="11430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379E-112B-047B-71BD-CF6CA558A712}"/>
              </a:ext>
            </a:extLst>
          </p:cNvPr>
          <p:cNvSpPr txBox="1"/>
          <p:nvPr/>
        </p:nvSpPr>
        <p:spPr>
          <a:xfrm>
            <a:off x="3581400" y="60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F0913-D34F-73DE-63AC-E1E1CCAB0021}"/>
              </a:ext>
            </a:extLst>
          </p:cNvPr>
          <p:cNvSpPr txBox="1"/>
          <p:nvPr/>
        </p:nvSpPr>
        <p:spPr>
          <a:xfrm>
            <a:off x="2667000" y="1066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71249"/>
              </p:ext>
            </p:extLst>
          </p:nvPr>
        </p:nvGraphicFramePr>
        <p:xfrm>
          <a:off x="3200400" y="1828800"/>
          <a:ext cx="2895600" cy="188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42201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942201">
                <a:tc gridSpan="2">
                  <a:txBody>
                    <a:bodyPr/>
                    <a:lstStyle/>
                    <a:p>
                      <a:pPr algn="ctr"/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9200" y="1752600"/>
            <a:ext cx="1934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1173" y="1752600"/>
            <a:ext cx="12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743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73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12720" y="3733800"/>
            <a:ext cx="18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19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59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373380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7520" y="373380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8319" y="3733800"/>
            <a:ext cx="1734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57457" y="3733800"/>
            <a:ext cx="17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5857" y="3733800"/>
            <a:ext cx="17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50" grpId="0"/>
      <p:bldP spid="50" grpId="1"/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031159"/>
            <a:ext cx="3573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53" y="4038600"/>
            <a:ext cx="298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038600"/>
            <a:ext cx="312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79" y="304800"/>
            <a:ext cx="4246321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5486399" cy="4139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0"/>
            <a:ext cx="7179907" cy="3987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"/>
            <a:ext cx="7256107" cy="320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28309" y="4038600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309" y="4038600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4038600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403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03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4038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0" grpId="1"/>
      <p:bldP spid="21" grpId="0"/>
      <p:bldP spid="21" grpId="1"/>
      <p:bldP spid="22" grpId="0"/>
      <p:bldP spid="22" grpId="1"/>
      <p:bldP spid="24" grpId="0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57D44-0078-AEB9-8A20-E28D1D8B0CB6}"/>
              </a:ext>
            </a:extLst>
          </p:cNvPr>
          <p:cNvSpPr txBox="1"/>
          <p:nvPr/>
        </p:nvSpPr>
        <p:spPr>
          <a:xfrm>
            <a:off x="11430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379E-112B-047B-71BD-CF6CA558A712}"/>
              </a:ext>
            </a:extLst>
          </p:cNvPr>
          <p:cNvSpPr txBox="1"/>
          <p:nvPr/>
        </p:nvSpPr>
        <p:spPr>
          <a:xfrm>
            <a:off x="3581400" y="60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F0913-D34F-73DE-63AC-E1E1CCAB0021}"/>
              </a:ext>
            </a:extLst>
          </p:cNvPr>
          <p:cNvSpPr txBox="1"/>
          <p:nvPr/>
        </p:nvSpPr>
        <p:spPr>
          <a:xfrm>
            <a:off x="2667000" y="1066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00400" y="1828800"/>
          <a:ext cx="2895600" cy="188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42201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942201">
                <a:tc gridSpan="2">
                  <a:txBody>
                    <a:bodyPr/>
                    <a:lstStyle/>
                    <a:p>
                      <a:pPr algn="ctr"/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9200" y="1752600"/>
            <a:ext cx="1934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1173" y="1752600"/>
            <a:ext cx="12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743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73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520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19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5920" y="374273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3733800"/>
            <a:ext cx="17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60429"/>
            <a:ext cx="3573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8153" y="4867870"/>
            <a:ext cx="298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867870"/>
            <a:ext cx="312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4867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143682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444" name="图片 6">
            <a:extLst>
              <a:ext uri="{FF2B5EF4-FFF2-40B4-BE49-F238E27FC236}">
                <a16:creationId xmlns:a16="http://schemas.microsoft.com/office/drawing/2014/main" id="{5BD79263-8AC3-E1E2-7A89-0FA7F3E4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312" r="32213" b="28914"/>
          <a:stretch>
            <a:fillRect/>
          </a:stretch>
        </p:blipFill>
        <p:spPr bwMode="auto">
          <a:xfrm>
            <a:off x="214313" y="857250"/>
            <a:ext cx="230981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ute_Avalanche">
            <a:hlinkClick r:id="" action="ppaction://media"/>
            <a:extLst>
              <a:ext uri="{FF2B5EF4-FFF2-40B4-BE49-F238E27FC236}">
                <a16:creationId xmlns:a16="http://schemas.microsoft.com/office/drawing/2014/main" id="{0955EFB2-B862-D3F3-13AC-CE83FE0EF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931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19C123-EF8D-AE6A-8043-A5E157B6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928938"/>
            <a:ext cx="6345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rgbClr val="000000"/>
                </a:solidFill>
                <a:latin typeface="Arial-Rounded" panose="020B0500000000000000"/>
                <a:ea typeface="Arial-Rounded" panose="020B0500000000000000"/>
                <a:cs typeface="Arial-Rounded" panose="020B0500000000000000"/>
              </a:rPr>
              <a:t>Viết</a:t>
            </a:r>
            <a:r>
              <a:rPr lang="en-US" altLang="en-US" sz="6600" b="1" dirty="0">
                <a:solidFill>
                  <a:srgbClr val="000000"/>
                </a:solidFill>
                <a:latin typeface="Arial-Rounded" panose="020B0500000000000000"/>
                <a:ea typeface="Arial-Rounded" panose="020B0500000000000000"/>
                <a:cs typeface="Arial-Rounded" panose="020B0500000000000000"/>
              </a:rPr>
              <a:t> </a:t>
            </a:r>
            <a:r>
              <a:rPr lang="en-US" altLang="en-US" sz="6600" b="1" dirty="0" err="1">
                <a:solidFill>
                  <a:srgbClr val="000000"/>
                </a:solidFill>
                <a:latin typeface="Arial-Rounded" panose="020B0500000000000000"/>
                <a:ea typeface="Arial-Rounded" panose="020B0500000000000000"/>
                <a:cs typeface="Arial-Rounded" panose="020B0500000000000000"/>
              </a:rPr>
              <a:t>bảng</a:t>
            </a:r>
            <a:r>
              <a:rPr lang="vi-VN" altLang="en-US" sz="6600" b="1" dirty="0">
                <a:solidFill>
                  <a:srgbClr val="000000"/>
                </a:solidFill>
                <a:latin typeface="Arial-Rounded" panose="020B0500000000000000"/>
                <a:ea typeface="Arial-Rounded" panose="020B0500000000000000"/>
                <a:cs typeface="Arial-Rounded" panose="020B0500000000000000"/>
              </a:rPr>
              <a:t> con</a:t>
            </a:r>
            <a:endParaRPr lang="en-US" altLang="en-US" sz="6600" b="1" dirty="0">
              <a:solidFill>
                <a:srgbClr val="000000"/>
              </a:solidFill>
              <a:latin typeface="Arial-Rounded" panose="020B0500000000000000"/>
              <a:ea typeface="Arial-Rounded" panose="020B0500000000000000"/>
              <a:cs typeface="Arial-Rounded" panose="020B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341">
            <a:extLst>
              <a:ext uri="{FF2B5EF4-FFF2-40B4-BE49-F238E27FC236}">
                <a16:creationId xmlns:a16="http://schemas.microsoft.com/office/drawing/2014/main" id="{02D7E2E4-C6B0-7F5C-9039-C9BDC53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3275"/>
            <a:ext cx="45624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" name="TextBox 1330">
            <a:extLst>
              <a:ext uri="{FF2B5EF4-FFF2-40B4-BE49-F238E27FC236}">
                <a16:creationId xmlns:a16="http://schemas.microsoft.com/office/drawing/2014/main" id="{EC0656E5-3214-DDC4-7E8F-DCD6168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046413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32" name="TextBox 1331">
            <a:extLst>
              <a:ext uri="{FF2B5EF4-FFF2-40B4-BE49-F238E27FC236}">
                <a16:creationId xmlns:a16="http://schemas.microsoft.com/office/drawing/2014/main" id="{EBC921FC-A2A5-73D9-5026-BD62608A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135313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33" name="TextBox 1332">
            <a:extLst>
              <a:ext uri="{FF2B5EF4-FFF2-40B4-BE49-F238E27FC236}">
                <a16:creationId xmlns:a16="http://schemas.microsoft.com/office/drawing/2014/main" id="{1262F204-7C25-91CA-B2F8-A20BA60E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3713163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334" name="TextBox 1333">
            <a:extLst>
              <a:ext uri="{FF2B5EF4-FFF2-40B4-BE49-F238E27FC236}">
                <a16:creationId xmlns:a16="http://schemas.microsoft.com/office/drawing/2014/main" id="{8083563D-B4B8-DD17-2446-EC9D6FB3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4003675"/>
            <a:ext cx="400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EEA131-D701-FBF5-FD7E-0C59B47E4474}"/>
              </a:ext>
            </a:extLst>
          </p:cNvPr>
          <p:cNvSpPr/>
          <p:nvPr/>
        </p:nvSpPr>
        <p:spPr bwMode="auto">
          <a:xfrm>
            <a:off x="60837" y="2054473"/>
            <a:ext cx="3215763" cy="137294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5" name="TextBox 1334">
            <a:extLst>
              <a:ext uri="{FF2B5EF4-FFF2-40B4-BE49-F238E27FC236}">
                <a16:creationId xmlns:a16="http://schemas.microsoft.com/office/drawing/2014/main" id="{A631A7FC-0F17-944F-E13D-59D19907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4084638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B60E7C-ADE2-7E4A-9BAC-F91F4602BDBB}"/>
              </a:ext>
            </a:extLst>
          </p:cNvPr>
          <p:cNvSpPr/>
          <p:nvPr/>
        </p:nvSpPr>
        <p:spPr bwMode="auto">
          <a:xfrm>
            <a:off x="269875" y="3514725"/>
            <a:ext cx="2881313" cy="11239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9E83CC-6F8A-6689-ECF2-48996B9A3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4616450"/>
            <a:ext cx="3154363" cy="140493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6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722D06-E88A-6FE2-9B80-142CE5B5C60C}"/>
              </a:ext>
            </a:extLst>
          </p:cNvPr>
          <p:cNvSpPr/>
          <p:nvPr/>
        </p:nvSpPr>
        <p:spPr bwMode="auto">
          <a:xfrm>
            <a:off x="6134101" y="2286000"/>
            <a:ext cx="2970210" cy="13811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55B6C4-F197-722C-A032-620B8502D9BA}"/>
              </a:ext>
            </a:extLst>
          </p:cNvPr>
          <p:cNvSpPr/>
          <p:nvPr/>
        </p:nvSpPr>
        <p:spPr bwMode="auto">
          <a:xfrm>
            <a:off x="6134100" y="4003675"/>
            <a:ext cx="2781300" cy="1863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béo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717" name="WordArt 1321">
            <a:extLst>
              <a:ext uri="{FF2B5EF4-FFF2-40B4-BE49-F238E27FC236}">
                <a16:creationId xmlns:a16="http://schemas.microsoft.com/office/drawing/2014/main" id="{0953459C-EC26-8903-A676-BE6A107900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1525" y="990600"/>
            <a:ext cx="2379663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88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93CDDD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Củng cố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BDC9FF24-5A93-6C08-7824-2B9853CFB192}"/>
              </a:ext>
            </a:extLst>
          </p:cNvPr>
          <p:cNvSpPr/>
          <p:nvPr/>
        </p:nvSpPr>
        <p:spPr>
          <a:xfrm>
            <a:off x="8510588" y="954088"/>
            <a:ext cx="458787" cy="460375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37B13-BCBD-91A3-89E1-BFF873A314D2}"/>
              </a:ext>
            </a:extLst>
          </p:cNvPr>
          <p:cNvSpPr/>
          <p:nvPr/>
        </p:nvSpPr>
        <p:spPr>
          <a:xfrm>
            <a:off x="2381762" y="1482973"/>
            <a:ext cx="3862187" cy="64633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Trò chơi: HÁI TÁO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6586D60C-CC8D-B9DA-6FFC-B8E753ECF6D6}"/>
              </a:ext>
            </a:extLst>
          </p:cNvPr>
          <p:cNvSpPr/>
          <p:nvPr/>
        </p:nvSpPr>
        <p:spPr>
          <a:xfrm>
            <a:off x="23813" y="917575"/>
            <a:ext cx="644525" cy="644525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2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31" grpId="0"/>
      <p:bldP spid="1332" grpId="0"/>
      <p:bldP spid="1333" grpId="0"/>
      <p:bldP spid="1334" grpId="0"/>
      <p:bldP spid="21" grpId="0" animBg="1"/>
      <p:bldP spid="1335" grpId="0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893763" y="1135063"/>
            <a:ext cx="7327900" cy="16367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defRPr/>
            </a:pPr>
            <a:r>
              <a:rPr lang="en-GB" sz="4500" b="1" kern="0" spc="1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3731" name="Picture 6">
            <a:extLst>
              <a:ext uri="{FF2B5EF4-FFF2-40B4-BE49-F238E27FC236}">
                <a16:creationId xmlns:a16="http://schemas.microsoft.com/office/drawing/2014/main" id="{76261BF9-C3B3-AF8D-B4E5-E23080157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33813"/>
            <a:ext cx="29527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503238" y="2354263"/>
            <a:ext cx="7978775" cy="16383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642938" indent="-642938" defTabSz="9143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defRPr/>
            </a:pP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GB" sz="3000" b="1" kern="0" spc="1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471488" y="2982913"/>
            <a:ext cx="8042275" cy="16367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642938" indent="-642938" defTabSz="9143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defRPr/>
            </a:pP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lang="en-GB" sz="3000" b="1" kern="0" spc="1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3000" b="1" kern="0" spc="1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GB" sz="3000" b="1" kern="0" spc="1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4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8433D8D-54CE-F9A3-79B5-A175259C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16" y="1816686"/>
            <a:ext cx="1731414" cy="179237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0C1E7C1-0D7C-E7D6-0FDD-27556BFA5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871724"/>
            <a:ext cx="1731414" cy="1798476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24C398C4-80F1-D6C6-9A85-50F2D66F4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104" y="990600"/>
            <a:ext cx="1725318" cy="1804572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  <a:extLst>
              <a:ext uri="{FF2B5EF4-FFF2-40B4-BE49-F238E27FC236}">
                <a16:creationId xmlns:a16="http://schemas.microsoft.com/office/drawing/2014/main" id="{BF16D485-6CE1-0FDB-5973-050A3944F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2983" y="-73238"/>
            <a:ext cx="1725318" cy="1889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C33A6A-05E1-1D01-129B-BBE39D42C5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08" b="99029" l="9877" r="90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78995"/>
            <a:ext cx="3703641" cy="3924640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B9155356-5854-9A99-2E72-10FD2402A4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08" b="98077" l="2915" r="92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7" y="5053428"/>
            <a:ext cx="1934709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26816931-DF28-08BD-F5DD-04DF5AF41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6" b="93126" l="9809" r="88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38" y="5378115"/>
            <a:ext cx="1371600" cy="1479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C6F10F-9BB4-D826-7F74-B6C73E2EE04C}"/>
              </a:ext>
            </a:extLst>
          </p:cNvPr>
          <p:cNvSpPr txBox="1"/>
          <p:nvPr/>
        </p:nvSpPr>
        <p:spPr>
          <a:xfrm>
            <a:off x="1905000" y="13716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  </a:t>
            </a:r>
            <a:r>
              <a:rPr lang="vi-VN" sz="6600" dirty="0"/>
              <a:t>&gt;,&lt;     </a:t>
            </a:r>
            <a:r>
              <a:rPr lang="vi-VN" dirty="0"/>
              <a:t>                       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....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7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75476-BC2A-91E6-3FCD-36345985A46B}"/>
              </a:ext>
            </a:extLst>
          </p:cNvPr>
          <p:cNvSpPr txBox="1"/>
          <p:nvPr/>
        </p:nvSpPr>
        <p:spPr>
          <a:xfrm>
            <a:off x="4191000" y="2362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+mj-lt"/>
              </a:rPr>
              <a:t>&lt;</a:t>
            </a:r>
            <a:endParaRPr lang="en-US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7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24E0A878-BAD8-1D4A-E866-FBECF698B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6" b="93126" l="9809" r="88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78116"/>
            <a:ext cx="1371600" cy="147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EA047B-CAB6-6C58-93E0-1750A2E7CE63}"/>
              </a:ext>
            </a:extLst>
          </p:cNvPr>
          <p:cNvSpPr txBox="1"/>
          <p:nvPr/>
        </p:nvSpPr>
        <p:spPr>
          <a:xfrm>
            <a:off x="1905000" y="13716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                              </a:t>
            </a:r>
            <a:r>
              <a:rPr lang="vi-VN" sz="6600" dirty="0">
                <a:latin typeface="+mj-lt"/>
              </a:rPr>
              <a:t>&gt;,&lt;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......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23DA6-2058-6DA7-8AD3-D93456BB7B17}"/>
              </a:ext>
            </a:extLst>
          </p:cNvPr>
          <p:cNvSpPr txBox="1"/>
          <p:nvPr/>
        </p:nvSpPr>
        <p:spPr>
          <a:xfrm>
            <a:off x="4191000" y="2362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j-l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9761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AB029-3672-6189-0619-29A975204E78}"/>
              </a:ext>
            </a:extLst>
          </p:cNvPr>
          <p:cNvSpPr/>
          <p:nvPr/>
        </p:nvSpPr>
        <p:spPr>
          <a:xfrm>
            <a:off x="1295400" y="2514600"/>
            <a:ext cx="70541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86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7B77CE1C-E02F-8C82-ED03-0DA63BBDA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6" b="93126" l="9809" r="88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68159"/>
            <a:ext cx="1412488" cy="15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030F5-690C-F205-3E1A-670A4E39A287}"/>
              </a:ext>
            </a:extLst>
          </p:cNvPr>
          <p:cNvSpPr txBox="1"/>
          <p:nvPr/>
        </p:nvSpPr>
        <p:spPr>
          <a:xfrm>
            <a:off x="1905000" y="13716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                              </a:t>
            </a:r>
            <a:r>
              <a:rPr lang="vi-VN" sz="6600" dirty="0">
                <a:latin typeface="+mj-lt"/>
              </a:rPr>
              <a:t>&gt;,&lt;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......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5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A9D12-0BA5-AF2E-460E-D0F68B6DB878}"/>
              </a:ext>
            </a:extLst>
          </p:cNvPr>
          <p:cNvSpPr txBox="1"/>
          <p:nvPr/>
        </p:nvSpPr>
        <p:spPr>
          <a:xfrm>
            <a:off x="4191000" y="2362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j-lt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304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FFC07AD4-912F-F203-681A-2E65AC877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6" b="93126" l="9809" r="88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18311"/>
            <a:ext cx="1447800" cy="1562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723D1-219B-D494-DE28-89B21E3AA194}"/>
              </a:ext>
            </a:extLst>
          </p:cNvPr>
          <p:cNvSpPr txBox="1"/>
          <p:nvPr/>
        </p:nvSpPr>
        <p:spPr>
          <a:xfrm>
            <a:off x="1943100" y="1143000"/>
            <a:ext cx="5257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&gt;</a:t>
            </a:r>
            <a:r>
              <a:rPr lang="en-US" sz="6600" dirty="0">
                <a:latin typeface="+mj-lt"/>
              </a:rPr>
              <a:t>,</a:t>
            </a:r>
            <a:r>
              <a:rPr lang="vi-VN" sz="6600" dirty="0">
                <a:latin typeface="+mj-lt"/>
              </a:rPr>
              <a:t>&lt;</a:t>
            </a:r>
            <a:endParaRPr lang="en-US" sz="6600" dirty="0">
              <a:latin typeface="+mj-lt"/>
            </a:endParaRPr>
          </a:p>
          <a:p>
            <a:pPr algn="ctr"/>
            <a:r>
              <a:rPr lang="vi-VN" sz="6600" dirty="0">
                <a:latin typeface="+mj-lt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....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8</a:t>
            </a:r>
            <a:endParaRPr lang="vi-VN" sz="66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9600" dirty="0">
                <a:solidFill>
                  <a:schemeClr val="bg1"/>
                </a:solidFill>
                <a:latin typeface="+mj-lt"/>
              </a:rPr>
              <a:t>    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D9D3E-7D4E-F2B3-1238-D1CF88A7D7A4}"/>
              </a:ext>
            </a:extLst>
          </p:cNvPr>
          <p:cNvSpPr txBox="1"/>
          <p:nvPr/>
        </p:nvSpPr>
        <p:spPr>
          <a:xfrm>
            <a:off x="4191000" y="21336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+mj-lt"/>
              </a:rPr>
              <a:t>&lt;</a:t>
            </a:r>
            <a:endParaRPr lang="en-US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57D44-0078-AEB9-8A20-E28D1D8B0CB6}"/>
              </a:ext>
            </a:extLst>
          </p:cNvPr>
          <p:cNvSpPr txBox="1"/>
          <p:nvPr/>
        </p:nvSpPr>
        <p:spPr>
          <a:xfrm>
            <a:off x="1295400" y="22053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3 tháng 10 năm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379E-112B-047B-71BD-CF6CA558A712}"/>
              </a:ext>
            </a:extLst>
          </p:cNvPr>
          <p:cNvSpPr txBox="1"/>
          <p:nvPr/>
        </p:nvSpPr>
        <p:spPr>
          <a:xfrm>
            <a:off x="36576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ECA10-6864-36CF-4BDE-78B7535AC3F0}"/>
              </a:ext>
            </a:extLst>
          </p:cNvPr>
          <p:cNvSpPr txBox="1"/>
          <p:nvPr/>
        </p:nvSpPr>
        <p:spPr>
          <a:xfrm>
            <a:off x="2209800" y="163693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Bài 4:So sánh số (tiết 3)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36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31855" r="53187" b="59216"/>
          <a:stretch/>
        </p:blipFill>
        <p:spPr bwMode="auto">
          <a:xfrm>
            <a:off x="1" y="228600"/>
            <a:ext cx="4055806" cy="10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8" t="30746" r="24042" b="59128"/>
          <a:stretch/>
        </p:blipFill>
        <p:spPr bwMode="auto">
          <a:xfrm>
            <a:off x="4800600" y="14749"/>
            <a:ext cx="4419600" cy="12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4</a:t>
            </a:r>
            <a:endParaRPr lang="vi-VN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2271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4</a:t>
            </a:r>
            <a:endParaRPr lang="vi-VN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21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=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905000"/>
            <a:ext cx="3615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Bốn</a:t>
            </a:r>
            <a:r>
              <a:rPr lang="en-US" sz="4400" b="1" dirty="0"/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bằng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dirty="0" err="1"/>
              <a:t>bốn</a:t>
            </a:r>
            <a:r>
              <a:rPr lang="en-US" sz="4400" b="1" dirty="0"/>
              <a:t>.</a:t>
            </a:r>
            <a:endParaRPr lang="vi-VN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8333" r="53734" b="53958"/>
          <a:stretch/>
        </p:blipFill>
        <p:spPr bwMode="auto">
          <a:xfrm>
            <a:off x="-199104" y="3429000"/>
            <a:ext cx="44380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4871" y="4495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5</a:t>
            </a:r>
            <a:endParaRPr lang="vi-VN" sz="4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9" t="37803" r="23136" b="53931"/>
          <a:stretch/>
        </p:blipFill>
        <p:spPr bwMode="auto">
          <a:xfrm>
            <a:off x="5142271" y="3429000"/>
            <a:ext cx="4077929" cy="91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55663" y="44785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5</a:t>
            </a:r>
            <a:endParaRPr lang="vi-VN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746" y="44639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=</a:t>
            </a:r>
            <a:endParaRPr lang="vi-VN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3536" y="5486400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Năm</a:t>
            </a:r>
            <a:r>
              <a:rPr lang="en-US" sz="4400" b="1" dirty="0"/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bằng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7942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9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Tập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viết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dấu</a:t>
            </a:r>
            <a:r>
              <a:rPr lang="en-US" sz="5400" dirty="0">
                <a:solidFill>
                  <a:srgbClr val="0070C0"/>
                </a:solidFill>
              </a:rPr>
              <a:t> =.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8" t="36895" r="43192" b="50000"/>
          <a:stretch/>
        </p:blipFill>
        <p:spPr bwMode="auto">
          <a:xfrm>
            <a:off x="1905000" y="1828800"/>
            <a:ext cx="563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t="22500" r="42606" b="32505"/>
          <a:stretch/>
        </p:blipFill>
        <p:spPr bwMode="auto">
          <a:xfrm>
            <a:off x="152400" y="990600"/>
            <a:ext cx="6172200" cy="58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6362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3864"/>
            <a:ext cx="550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Tìm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hình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thích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0800" y="1371600"/>
            <a:ext cx="2590800" cy="1066800"/>
            <a:chOff x="6400800" y="1371600"/>
            <a:chExt cx="2590800" cy="1066800"/>
          </a:xfrm>
        </p:grpSpPr>
        <p:sp>
          <p:nvSpPr>
            <p:cNvPr id="6" name="Rounded Rectangle 5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2743200"/>
            <a:ext cx="2590800" cy="1066800"/>
            <a:chOff x="6400800" y="1371600"/>
            <a:chExt cx="2590800" cy="1066800"/>
          </a:xfrm>
        </p:grpSpPr>
        <p:sp>
          <p:nvSpPr>
            <p:cNvPr id="14" name="Rounded Rectangle 1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24600" y="4038600"/>
            <a:ext cx="2590800" cy="1066800"/>
            <a:chOff x="6400800" y="1371600"/>
            <a:chExt cx="2590800" cy="1066800"/>
          </a:xfrm>
        </p:grpSpPr>
        <p:sp>
          <p:nvSpPr>
            <p:cNvPr id="19" name="Rounded Rectangle 18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5486400"/>
            <a:ext cx="2590800" cy="1066800"/>
            <a:chOff x="6400800" y="1371600"/>
            <a:chExt cx="2590800" cy="1066800"/>
          </a:xfrm>
        </p:grpSpPr>
        <p:sp>
          <p:nvSpPr>
            <p:cNvPr id="24" name="Rounded Rectangle 2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2743200" y="1600200"/>
            <a:ext cx="1066800" cy="29717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667000" y="3232268"/>
            <a:ext cx="1143000" cy="2482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43200" y="3086056"/>
            <a:ext cx="1066800" cy="293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3598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1100"/>
            <a:ext cx="4379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Câu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nào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đúng</a:t>
            </a:r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23589" r="39678" b="34375"/>
          <a:stretch/>
        </p:blipFill>
        <p:spPr bwMode="auto">
          <a:xfrm>
            <a:off x="2590800" y="2065480"/>
            <a:ext cx="4876800" cy="4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849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a) </a:t>
            </a:r>
            <a:r>
              <a:rPr lang="en-US" sz="3600" dirty="0" err="1">
                <a:solidFill>
                  <a:srgbClr val="0070C0"/>
                </a:solidFill>
              </a:rPr>
              <a:t>Số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màu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nhiều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hơn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số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màu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xanh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" y="1636931"/>
            <a:ext cx="752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b) </a:t>
            </a:r>
            <a:r>
              <a:rPr lang="en-US" sz="3600" dirty="0" err="1">
                <a:solidFill>
                  <a:srgbClr val="0070C0"/>
                </a:solidFill>
              </a:rPr>
              <a:t>Số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màu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bằng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số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màu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xanh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558026"/>
            <a:ext cx="731520" cy="804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3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63771" y="199104"/>
            <a:ext cx="20574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4597" r="23865" b="44167"/>
          <a:stretch/>
        </p:blipFill>
        <p:spPr bwMode="auto">
          <a:xfrm>
            <a:off x="665040" y="1143000"/>
            <a:ext cx="7869359" cy="26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30696" r="23249" b="38609"/>
          <a:stretch/>
        </p:blipFill>
        <p:spPr bwMode="auto">
          <a:xfrm>
            <a:off x="457200" y="3962400"/>
            <a:ext cx="8153400" cy="26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52600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5182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7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1626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2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8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854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3815" y="3280688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87223" y="3276600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35522" y="6088453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38930" y="6084365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148" y="317223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</a:t>
            </a:r>
            <a:endParaRPr lang="vi-VN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31947" y="320173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&lt;</a:t>
            </a:r>
            <a:endParaRPr lang="vi-VN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83815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&lt;</a:t>
            </a:r>
            <a:endParaRPr lang="vi-VN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31947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0571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BDF1FC-F9E5-48CA-9080-93F9A4D9C5BE}"/>
              </a:ext>
            </a:extLst>
          </p:cNvPr>
          <p:cNvSpPr txBox="1"/>
          <p:nvPr/>
        </p:nvSpPr>
        <p:spPr>
          <a:xfrm>
            <a:off x="1263780" y="304800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dirty="0">
                <a:latin typeface="+mj-lt"/>
              </a:rPr>
              <a:t>TRÒ CHƠI Ô CỬA BÍ MẬT</a:t>
            </a:r>
            <a:endParaRPr lang="en-US" sz="4500" dirty="0">
              <a:latin typeface="+mj-lt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EB51F6FC-D1EF-D966-12C3-32D3B7DFE4B5}"/>
              </a:ext>
            </a:extLst>
          </p:cNvPr>
          <p:cNvSpPr/>
          <p:nvPr/>
        </p:nvSpPr>
        <p:spPr>
          <a:xfrm>
            <a:off x="2248872" y="1282249"/>
            <a:ext cx="2596308" cy="2088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+mj-lt"/>
              </a:rPr>
              <a:t>1</a:t>
            </a:r>
            <a:endParaRPr lang="en-US" sz="4500" dirty="0">
              <a:latin typeface="+mj-lt"/>
            </a:endParaRP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247CAF12-5D3F-93AE-6982-901C77630401}"/>
              </a:ext>
            </a:extLst>
          </p:cNvPr>
          <p:cNvSpPr/>
          <p:nvPr/>
        </p:nvSpPr>
        <p:spPr>
          <a:xfrm>
            <a:off x="4845180" y="1282250"/>
            <a:ext cx="2393819" cy="2088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dirty="0">
                <a:solidFill>
                  <a:schemeClr val="bg1"/>
                </a:solidFill>
                <a:latin typeface="+mj-lt"/>
              </a:rPr>
              <a:t>2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67C3534C-6CC3-294B-35A1-8A2E68A92E8F}"/>
              </a:ext>
            </a:extLst>
          </p:cNvPr>
          <p:cNvSpPr/>
          <p:nvPr/>
        </p:nvSpPr>
        <p:spPr>
          <a:xfrm>
            <a:off x="2248872" y="3371189"/>
            <a:ext cx="2596308" cy="22965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dirty="0">
                <a:solidFill>
                  <a:schemeClr val="bg1"/>
                </a:solidFill>
                <a:latin typeface="+mj-lt"/>
              </a:rPr>
              <a:t>3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E5C6A209-947E-E727-6AB9-A3AF6C4C2ADE}"/>
              </a:ext>
            </a:extLst>
          </p:cNvPr>
          <p:cNvSpPr/>
          <p:nvPr/>
        </p:nvSpPr>
        <p:spPr>
          <a:xfrm>
            <a:off x="4845180" y="3388764"/>
            <a:ext cx="2393819" cy="2278935"/>
          </a:xfrm>
          <a:prstGeom prst="rect">
            <a:avLst/>
          </a:prstGeom>
          <a:solidFill>
            <a:srgbClr val="F8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dirty="0">
                <a:solidFill>
                  <a:schemeClr val="bg1"/>
                </a:solidFill>
                <a:latin typeface="+mj-lt"/>
              </a:rPr>
              <a:t>4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miley Face 1">
            <a:hlinkClick r:id="rId8" action="ppaction://hlinksldjump"/>
            <a:extLst>
              <a:ext uri="{FF2B5EF4-FFF2-40B4-BE49-F238E27FC236}">
                <a16:creationId xmlns:a16="http://schemas.microsoft.com/office/drawing/2014/main" id="{33CB2004-0D41-AF18-7F5C-C3EF0EB59D7D}"/>
              </a:ext>
            </a:extLst>
          </p:cNvPr>
          <p:cNvSpPr/>
          <p:nvPr/>
        </p:nvSpPr>
        <p:spPr>
          <a:xfrm>
            <a:off x="8305800" y="6019800"/>
            <a:ext cx="685800" cy="6858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:a16="http://schemas.microsoft.com/office/drawing/2014/main" id="{815D2984-059D-96B5-8A96-57AB35F0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 bwMode="auto">
          <a:xfrm>
            <a:off x="11113" y="4075113"/>
            <a:ext cx="211455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>
            <a:extLst>
              <a:ext uri="{FF2B5EF4-FFF2-40B4-BE49-F238E27FC236}">
                <a16:creationId xmlns:a16="http://schemas.microsoft.com/office/drawing/2014/main" id="{AD696092-2704-0522-5A85-559D6811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7" b="17249"/>
          <a:stretch>
            <a:fillRect/>
          </a:stretch>
        </p:blipFill>
        <p:spPr bwMode="auto">
          <a:xfrm>
            <a:off x="7204075" y="4186238"/>
            <a:ext cx="1928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">
            <a:extLst>
              <a:ext uri="{FF2B5EF4-FFF2-40B4-BE49-F238E27FC236}">
                <a16:creationId xmlns:a16="http://schemas.microsoft.com/office/drawing/2014/main" id="{99BCDAD8-C59F-C024-8F4E-72DF10691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 bwMode="auto">
          <a:xfrm>
            <a:off x="1254125" y="857250"/>
            <a:ext cx="610076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3">
            <a:extLst>
              <a:ext uri="{FF2B5EF4-FFF2-40B4-BE49-F238E27FC236}">
                <a16:creationId xmlns:a16="http://schemas.microsoft.com/office/drawing/2014/main" id="{508806AF-B96C-D5E8-9F8E-CC7CFB9E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706688"/>
            <a:ext cx="37909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6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iley Face 6">
            <a:hlinkClick r:id="rId3" action="ppaction://hlinksldjump"/>
            <a:extLst>
              <a:ext uri="{FF2B5EF4-FFF2-40B4-BE49-F238E27FC236}">
                <a16:creationId xmlns:a16="http://schemas.microsoft.com/office/drawing/2014/main" id="{F0E501D6-2E31-5AED-5D2A-9D2D41758901}"/>
              </a:ext>
            </a:extLst>
          </p:cNvPr>
          <p:cNvSpPr/>
          <p:nvPr/>
        </p:nvSpPr>
        <p:spPr>
          <a:xfrm>
            <a:off x="7932683" y="5715000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BA8ED61-5E3D-A415-7A0A-EA54EE6D742F}"/>
              </a:ext>
            </a:extLst>
          </p:cNvPr>
          <p:cNvSpPr/>
          <p:nvPr/>
        </p:nvSpPr>
        <p:spPr>
          <a:xfrm>
            <a:off x="2209800" y="1562100"/>
            <a:ext cx="5113283" cy="3733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375C1-651D-12FB-B354-CE67CB8EE2BA}"/>
              </a:ext>
            </a:extLst>
          </p:cNvPr>
          <p:cNvSpPr txBox="1"/>
          <p:nvPr/>
        </p:nvSpPr>
        <p:spPr>
          <a:xfrm>
            <a:off x="3505200" y="2819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22346F5-7419-12A6-28F2-0B3491B37B95}"/>
              </a:ext>
            </a:extLst>
          </p:cNvPr>
          <p:cNvSpPr/>
          <p:nvPr/>
        </p:nvSpPr>
        <p:spPr>
          <a:xfrm>
            <a:off x="2286000" y="1295400"/>
            <a:ext cx="5113283" cy="3733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4CFE4-0D12-6CB9-1FDF-1B2193F75947}"/>
              </a:ext>
            </a:extLst>
          </p:cNvPr>
          <p:cNvSpPr txBox="1"/>
          <p:nvPr/>
        </p:nvSpPr>
        <p:spPr>
          <a:xfrm>
            <a:off x="3886200" y="2369982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miley Face 5">
            <a:hlinkClick r:id="rId3" action="ppaction://hlinksldjump"/>
            <a:extLst>
              <a:ext uri="{FF2B5EF4-FFF2-40B4-BE49-F238E27FC236}">
                <a16:creationId xmlns:a16="http://schemas.microsoft.com/office/drawing/2014/main" id="{EDE274AC-1D4C-98EB-890C-DC18A6E0C60D}"/>
              </a:ext>
            </a:extLst>
          </p:cNvPr>
          <p:cNvSpPr/>
          <p:nvPr/>
        </p:nvSpPr>
        <p:spPr>
          <a:xfrm>
            <a:off x="7924800" y="5715000"/>
            <a:ext cx="990600" cy="9906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>
            <a:hlinkClick r:id="rId3" action="ppaction://hlinksldjump"/>
            <a:extLst>
              <a:ext uri="{FF2B5EF4-FFF2-40B4-BE49-F238E27FC236}">
                <a16:creationId xmlns:a16="http://schemas.microsoft.com/office/drawing/2014/main" id="{8A6216C8-224E-5FED-2B7C-D9A6F34D8097}"/>
              </a:ext>
            </a:extLst>
          </p:cNvPr>
          <p:cNvSpPr/>
          <p:nvPr/>
        </p:nvSpPr>
        <p:spPr>
          <a:xfrm>
            <a:off x="8001000" y="5715000"/>
            <a:ext cx="914400" cy="9144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6764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Lan.Ở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đó,có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này,chim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đồi.Lan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6A4C8D4-73A1-30E6-B970-3B4347ACD617}"/>
              </a:ext>
            </a:extLst>
          </p:cNvPr>
          <p:cNvSpPr/>
          <p:nvPr/>
        </p:nvSpPr>
        <p:spPr>
          <a:xfrm>
            <a:off x="2286000" y="1066800"/>
            <a:ext cx="5113283" cy="3733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miley Face 5">
            <a:hlinkClick r:id="rId3" action="ppaction://hlinksldjump"/>
            <a:extLst>
              <a:ext uri="{FF2B5EF4-FFF2-40B4-BE49-F238E27FC236}">
                <a16:creationId xmlns:a16="http://schemas.microsoft.com/office/drawing/2014/main" id="{A1B7374A-BBE9-4BC0-677A-B3B027C7627D}"/>
              </a:ext>
            </a:extLst>
          </p:cNvPr>
          <p:cNvSpPr/>
          <p:nvPr/>
        </p:nvSpPr>
        <p:spPr>
          <a:xfrm>
            <a:off x="8001000" y="5715000"/>
            <a:ext cx="914400" cy="9144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6A92F-672E-B774-C262-CB654C31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64" b="95000" l="10000" r="90455">
                        <a14:backgroundMark x1="28636" y1="6364" x2="28636" y2="6364"/>
                        <a14:backgroundMark x1="31818" y1="6818" x2="31818" y2="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447800"/>
            <a:ext cx="26479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57D44-0078-AEB9-8A20-E28D1D8B0CB6}"/>
              </a:ext>
            </a:extLst>
          </p:cNvPr>
          <p:cNvSpPr txBox="1"/>
          <p:nvPr/>
        </p:nvSpPr>
        <p:spPr>
          <a:xfrm>
            <a:off x="1295400" y="22053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8379E-112B-047B-71BD-CF6CA558A712}"/>
              </a:ext>
            </a:extLst>
          </p:cNvPr>
          <p:cNvSpPr txBox="1"/>
          <p:nvPr/>
        </p:nvSpPr>
        <p:spPr>
          <a:xfrm>
            <a:off x="36576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2861"/>
          <a:stretch/>
        </p:blipFill>
        <p:spPr>
          <a:xfrm>
            <a:off x="0" y="152400"/>
            <a:ext cx="8991600" cy="5091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10200"/>
            <a:ext cx="8534400" cy="707886"/>
          </a:xfrm>
          <a:prstGeom prst="rect">
            <a:avLst/>
          </a:prstGeom>
          <a:solidFill>
            <a:srgbClr val="F4DAF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VNI-Avo" pitchFamily="2" charset="0"/>
              </a:rPr>
              <a:t>Ao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laïnh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leõo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nöôùc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trong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veo</a:t>
            </a:r>
            <a:r>
              <a:rPr lang="en-US" sz="4000" b="1" dirty="0" smtClean="0">
                <a:latin typeface="VNI-Avo" pitchFamily="2" charset="0"/>
              </a:rPr>
              <a:t>.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410200"/>
            <a:ext cx="89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5410776"/>
            <a:ext cx="848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7448" y="5410200"/>
            <a:ext cx="848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400</Words>
  <Application>Microsoft Office PowerPoint</Application>
  <PresentationFormat>On-screen Show (4:3)</PresentationFormat>
  <Paragraphs>156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BẰNG NHAU, DẤU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CŨ:</dc:title>
  <dc:creator>sic</dc:creator>
  <cp:lastModifiedBy>Admin</cp:lastModifiedBy>
  <cp:revision>66</cp:revision>
  <dcterms:created xsi:type="dcterms:W3CDTF">2020-10-03T08:05:05Z</dcterms:created>
  <dcterms:modified xsi:type="dcterms:W3CDTF">2024-11-10T14:10:52Z</dcterms:modified>
</cp:coreProperties>
</file>