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8"/>
  </p:notesMasterIdLst>
  <p:sldIdLst>
    <p:sldId id="333" r:id="rId3"/>
    <p:sldId id="324" r:id="rId4"/>
    <p:sldId id="327" r:id="rId5"/>
    <p:sldId id="325" r:id="rId6"/>
    <p:sldId id="323" r:id="rId7"/>
    <p:sldId id="326" r:id="rId8"/>
    <p:sldId id="330" r:id="rId9"/>
    <p:sldId id="331" r:id="rId10"/>
    <p:sldId id="332" r:id="rId11"/>
    <p:sldId id="312" r:id="rId12"/>
    <p:sldId id="335" r:id="rId13"/>
    <p:sldId id="257" r:id="rId14"/>
    <p:sldId id="336" r:id="rId15"/>
    <p:sldId id="334" r:id="rId16"/>
    <p:sldId id="33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9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E7D2C8-95F8-4CFF-A208-C35185B28E78}" type="datetimeFigureOut">
              <a:rPr lang="en-US" smtClean="0"/>
              <a:t>13/12/2024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91808D-8F70-42BB-927B-0E563267F14A}" type="slidenum">
              <a:rPr lang="en-US" smtClean="0"/>
              <a:t>‹#›</a:t>
            </a:fld>
            <a:endParaRPr lang="en-US"/>
          </a:p>
        </p:txBody>
      </p:sp>
    </p:spTree>
    <p:extLst>
      <p:ext uri="{BB962C8B-B14F-4D97-AF65-F5344CB8AC3E}">
        <p14:creationId xmlns:p14="http://schemas.microsoft.com/office/powerpoint/2010/main" val="403706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2024/12/13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extLst>
      <p:ext uri="{BB962C8B-B14F-4D97-AF65-F5344CB8AC3E}">
        <p14:creationId xmlns:p14="http://schemas.microsoft.com/office/powerpoint/2010/main" val="3889588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2024/12/13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extLst>
      <p:ext uri="{BB962C8B-B14F-4D97-AF65-F5344CB8AC3E}">
        <p14:creationId xmlns:p14="http://schemas.microsoft.com/office/powerpoint/2010/main" val="1538035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2024/12/13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extLst>
      <p:ext uri="{BB962C8B-B14F-4D97-AF65-F5344CB8AC3E}">
        <p14:creationId xmlns:p14="http://schemas.microsoft.com/office/powerpoint/2010/main" val="3937030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647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745FF38-0D8B-4B4F-9046-DA8E0FECD33E}" type="datetimeFigureOut">
              <a:rPr lang="en-US" smtClean="0"/>
              <a:t>13/12/2024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6F1ACCA-E8D9-433C-A47A-14FDED97EFF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45FF38-0D8B-4B4F-9046-DA8E0FECD33E}" type="datetimeFigureOut">
              <a:rPr lang="en-US" smtClean="0"/>
              <a:t>13/12/2024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1ACCA-E8D9-433C-A47A-14FDED97EFF2}"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745FF38-0D8B-4B4F-9046-DA8E0FECD33E}" type="datetimeFigureOut">
              <a:rPr lang="en-US" smtClean="0"/>
              <a:t>13/12/2024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1ACCA-E8D9-433C-A47A-14FDED97EFF2}"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745FF38-0D8B-4B4F-9046-DA8E0FECD33E}" type="datetimeFigureOut">
              <a:rPr lang="en-US" smtClean="0"/>
              <a:t>13/12/2024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F1ACCA-E8D9-433C-A47A-14FDED97EFF2}"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745FF38-0D8B-4B4F-9046-DA8E0FECD33E}" type="datetimeFigureOut">
              <a:rPr lang="en-US" smtClean="0"/>
              <a:t>13/12/2024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F1ACCA-E8D9-433C-A47A-14FDED97EFF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45FF38-0D8B-4B4F-9046-DA8E0FECD33E}" type="datetimeFigureOut">
              <a:rPr lang="en-US" smtClean="0"/>
              <a:t>13/12/2024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F1ACCA-E8D9-433C-A47A-14FDED97EFF2}"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5FF38-0D8B-4B4F-9046-DA8E0FECD33E}" type="datetimeFigureOut">
              <a:rPr lang="en-US" smtClean="0"/>
              <a:t>13/12/2024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F1ACCA-E8D9-433C-A47A-14FDED97EFF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2024/12/13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extLst>
      <p:ext uri="{BB962C8B-B14F-4D97-AF65-F5344CB8AC3E}">
        <p14:creationId xmlns:p14="http://schemas.microsoft.com/office/powerpoint/2010/main" val="3023508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6745FF38-0D8B-4B4F-9046-DA8E0FECD33E}" type="datetimeFigureOut">
              <a:rPr lang="en-US" smtClean="0"/>
              <a:t>13/12/2024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F1ACCA-E8D9-433C-A47A-14FDED97EFF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745FF38-0D8B-4B4F-9046-DA8E0FECD33E}" type="datetimeFigureOut">
              <a:rPr lang="en-US" smtClean="0"/>
              <a:t>13/12/2024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6F1ACCA-E8D9-433C-A47A-14FDED97EFF2}"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45FF38-0D8B-4B4F-9046-DA8E0FECD33E}" type="datetimeFigureOut">
              <a:rPr lang="en-US" smtClean="0"/>
              <a:t>13/12/2024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1ACCA-E8D9-433C-A47A-14FDED97EFF2}"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45FF38-0D8B-4B4F-9046-DA8E0FECD33E}" type="datetimeFigureOut">
              <a:rPr lang="en-US" smtClean="0"/>
              <a:t>13/12/2024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1ACCA-E8D9-433C-A47A-14FDED97EFF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2024/12/13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extLst>
      <p:ext uri="{BB962C8B-B14F-4D97-AF65-F5344CB8AC3E}">
        <p14:creationId xmlns:p14="http://schemas.microsoft.com/office/powerpoint/2010/main" val="1187476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6332DFF-139B-4A56-89CE-268933A5BF12}" type="datetimeFigureOut">
              <a:rPr lang="zh-CN" altLang="en-US" smtClean="0"/>
              <a:t>2024/12/13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158A4B-13F8-4102-82ED-E8F16841985B}" type="slidenum">
              <a:rPr lang="zh-CN" altLang="en-US" smtClean="0"/>
              <a:t>‹#›</a:t>
            </a:fld>
            <a:endParaRPr lang="zh-CN" altLang="en-US"/>
          </a:p>
        </p:txBody>
      </p:sp>
    </p:spTree>
    <p:extLst>
      <p:ext uri="{BB962C8B-B14F-4D97-AF65-F5344CB8AC3E}">
        <p14:creationId xmlns:p14="http://schemas.microsoft.com/office/powerpoint/2010/main" val="1270952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1"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6332DFF-139B-4A56-89CE-268933A5BF12}" type="datetimeFigureOut">
              <a:rPr lang="zh-CN" altLang="en-US" smtClean="0"/>
              <a:t>2024/12/13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158A4B-13F8-4102-82ED-E8F16841985B}" type="slidenum">
              <a:rPr lang="zh-CN" altLang="en-US" smtClean="0"/>
              <a:t>‹#›</a:t>
            </a:fld>
            <a:endParaRPr lang="zh-CN" altLang="en-US"/>
          </a:p>
        </p:txBody>
      </p:sp>
    </p:spTree>
    <p:extLst>
      <p:ext uri="{BB962C8B-B14F-4D97-AF65-F5344CB8AC3E}">
        <p14:creationId xmlns:p14="http://schemas.microsoft.com/office/powerpoint/2010/main" val="4109331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6332DFF-139B-4A56-89CE-268933A5BF12}" type="datetimeFigureOut">
              <a:rPr lang="zh-CN" altLang="en-US" smtClean="0"/>
              <a:t>2024/12/13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158A4B-13F8-4102-82ED-E8F16841985B}" type="slidenum">
              <a:rPr lang="zh-CN" altLang="en-US" smtClean="0"/>
              <a:t>‹#›</a:t>
            </a:fld>
            <a:endParaRPr lang="zh-CN" altLang="en-US"/>
          </a:p>
        </p:txBody>
      </p:sp>
    </p:spTree>
    <p:extLst>
      <p:ext uri="{BB962C8B-B14F-4D97-AF65-F5344CB8AC3E}">
        <p14:creationId xmlns:p14="http://schemas.microsoft.com/office/powerpoint/2010/main" val="367784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6332DFF-139B-4A56-89CE-268933A5BF12}" type="datetimeFigureOut">
              <a:rPr lang="zh-CN" altLang="en-US" smtClean="0"/>
              <a:t>2024/12/13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158A4B-13F8-4102-82ED-E8F16841985B}" type="slidenum">
              <a:rPr lang="zh-CN" altLang="en-US" smtClean="0"/>
              <a:t>‹#›</a:t>
            </a:fld>
            <a:endParaRPr lang="zh-CN" altLang="en-US"/>
          </a:p>
        </p:txBody>
      </p:sp>
    </p:spTree>
    <p:extLst>
      <p:ext uri="{BB962C8B-B14F-4D97-AF65-F5344CB8AC3E}">
        <p14:creationId xmlns:p14="http://schemas.microsoft.com/office/powerpoint/2010/main" val="1557496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9144000" cy="6851250"/>
          </a:xfrm>
          <a:prstGeom prst="rect">
            <a:avLst/>
          </a:prstGeom>
        </p:spPr>
      </p:pic>
    </p:spTree>
    <p:extLst>
      <p:ext uri="{BB962C8B-B14F-4D97-AF65-F5344CB8AC3E}">
        <p14:creationId xmlns:p14="http://schemas.microsoft.com/office/powerpoint/2010/main" val="567654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A6332DFF-139B-4A56-89CE-268933A5BF12}" type="datetimeFigureOut">
              <a:rPr lang="zh-CN" altLang="en-US" smtClean="0"/>
              <a:t>2024/12/13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158A4B-13F8-4102-82ED-E8F16841985B}" type="slidenum">
              <a:rPr lang="zh-CN" altLang="en-US" smtClean="0"/>
              <a:t>‹#›</a:t>
            </a:fld>
            <a:endParaRPr lang="zh-CN" altLang="en-US"/>
          </a:p>
        </p:txBody>
      </p:sp>
    </p:spTree>
    <p:extLst>
      <p:ext uri="{BB962C8B-B14F-4D97-AF65-F5344CB8AC3E}">
        <p14:creationId xmlns:p14="http://schemas.microsoft.com/office/powerpoint/2010/main" val="769836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6332DFF-139B-4A56-89CE-268933A5BF12}" type="datetimeFigureOut">
              <a:rPr lang="zh-CN" altLang="en-US" smtClean="0"/>
              <a:t>2024/12/13</a:t>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158A4B-13F8-4102-82ED-E8F16841985B}" type="slidenum">
              <a:rPr lang="zh-CN" altLang="en-US" smtClean="0"/>
              <a:t>‹#›</a:t>
            </a:fld>
            <a:endParaRPr lang="zh-CN" altLang="en-US"/>
          </a:p>
        </p:txBody>
      </p:sp>
    </p:spTree>
    <p:extLst>
      <p:ext uri="{BB962C8B-B14F-4D97-AF65-F5344CB8AC3E}">
        <p14:creationId xmlns:p14="http://schemas.microsoft.com/office/powerpoint/2010/main" val="120163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745FF38-0D8B-4B4F-9046-DA8E0FECD33E}" type="datetimeFigureOut">
              <a:rPr lang="en-US" smtClean="0"/>
              <a:t>13/12/2024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6F1ACCA-E8D9-433C-A47A-14FDED97EFF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 Hình nền, ảnh hoa sen đẹp cho Powerpoint, máy tính, điện thoạ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
        <p:nvSpPr>
          <p:cNvPr id="4" name="Hộp Văn bản 3"/>
          <p:cNvSpPr txBox="1"/>
          <p:nvPr/>
        </p:nvSpPr>
        <p:spPr>
          <a:xfrm>
            <a:off x="287700" y="1111013"/>
            <a:ext cx="8793955" cy="3241432"/>
          </a:xfrm>
          <a:prstGeom prst="rect">
            <a:avLst/>
          </a:prstGeom>
          <a:noFill/>
        </p:spPr>
        <p:txBody>
          <a:bodyPr wrap="none" rtlCol="0">
            <a:prstTxWarp prst="textArchUp">
              <a:avLst/>
            </a:prstTxWarp>
            <a:spAutoFit/>
          </a:bodyPr>
          <a:lstStyle/>
          <a:p>
            <a:pPr algn="ctr"/>
            <a:r>
              <a:rPr lang="en-US" sz="5400" dirty="0">
                <a:ln w="28575">
                  <a:solidFill>
                    <a:srgbClr val="002060"/>
                  </a:solidFill>
                </a:ln>
                <a:solidFill>
                  <a:srgbClr val="C00000"/>
                </a:solidFill>
                <a:effectLst>
                  <a:glow rad="139700">
                    <a:schemeClr val="accent2">
                      <a:satMod val="175000"/>
                      <a:alpha val="40000"/>
                    </a:schemeClr>
                  </a:glow>
                </a:effectLst>
                <a:latin typeface="AvantGarde" panose="00000400000000000000" pitchFamily="2" charset="0"/>
                <a:ea typeface="AvantGarde" panose="00000400000000000000" pitchFamily="2" charset="0"/>
                <a:cs typeface="AvantGarde" panose="00000400000000000000" pitchFamily="2" charset="0"/>
              </a:rPr>
              <a:t>CHÀO ĐÓN CÁC EM ĐẾN VỚI TIẾT HỌC</a:t>
            </a:r>
          </a:p>
        </p:txBody>
      </p:sp>
      <p:sp>
        <p:nvSpPr>
          <p:cNvPr id="5" name="Hộp Văn bản 4"/>
          <p:cNvSpPr txBox="1"/>
          <p:nvPr/>
        </p:nvSpPr>
        <p:spPr>
          <a:xfrm>
            <a:off x="685800" y="2505670"/>
            <a:ext cx="8236550" cy="923330"/>
          </a:xfrm>
          <a:prstGeom prst="rect">
            <a:avLst/>
          </a:prstGeom>
          <a:noFill/>
        </p:spPr>
        <p:txBody>
          <a:bodyPr wrap="none" rtlCol="0">
            <a:spAutoFit/>
          </a:bodyPr>
          <a:lstStyle/>
          <a:p>
            <a:r>
              <a:rPr lang="vi-VN" sz="5400" smtClean="0">
                <a:ln w="28575">
                  <a:solidFill>
                    <a:srgbClr val="00B050"/>
                  </a:solidFill>
                </a:ln>
                <a:solidFill>
                  <a:srgbClr val="FF0000"/>
                </a:solidFill>
                <a:latin typeface="AvantGarde" panose="00000400000000000000" pitchFamily="2" charset="0"/>
                <a:ea typeface="AvantGarde" panose="00000400000000000000" pitchFamily="2" charset="0"/>
                <a:cs typeface="AvantGarde" panose="00000400000000000000" pitchFamily="2" charset="0"/>
              </a:rPr>
              <a:t>HOẠT ĐỘNG TRẢI NGIỆM</a:t>
            </a:r>
            <a:endParaRPr lang="en-US" sz="5400" dirty="0">
              <a:ln w="28575">
                <a:solidFill>
                  <a:srgbClr val="00B050"/>
                </a:solidFill>
              </a:ln>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3708409573"/>
      </p:ext>
    </p:extLst>
  </p:cSld>
  <p:clrMapOvr>
    <a:masterClrMapping/>
  </p:clrMapOvr>
  <p:transition spd="slow">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674" y="1371600"/>
            <a:ext cx="6430781"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3234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04800"/>
            <a:ext cx="8763000" cy="954107"/>
          </a:xfrm>
          <a:prstGeom prst="rect">
            <a:avLst/>
          </a:prstGeom>
          <a:noFill/>
        </p:spPr>
        <p:txBody>
          <a:bodyPr wrap="square" rtlCol="0">
            <a:spAutoFit/>
          </a:bodyPr>
          <a:lstStyle/>
          <a:p>
            <a:pPr algn="ctr"/>
            <a:r>
              <a:rPr lang="vi-VN" sz="2800" dirty="0" smtClean="0">
                <a:solidFill>
                  <a:srgbClr val="FF0000"/>
                </a:solidFill>
                <a:latin typeface="+mj-lt"/>
              </a:rPr>
              <a:t>Hoạt động trải nghiệm: </a:t>
            </a:r>
          </a:p>
          <a:p>
            <a:pPr algn="ctr"/>
            <a:r>
              <a:rPr lang="vi-VN" sz="2800" dirty="0" smtClean="0">
                <a:solidFill>
                  <a:srgbClr val="FF0000"/>
                </a:solidFill>
                <a:latin typeface="+mj-lt"/>
              </a:rPr>
              <a:t>Bài 10: Sử dụng an toàn đồ dùng trong gia đình</a:t>
            </a:r>
            <a:endParaRPr lang="en-US" sz="2800" dirty="0">
              <a:solidFill>
                <a:srgbClr val="FF0000"/>
              </a:solidFill>
              <a:latin typeface="+mj-lt"/>
            </a:endParaRPr>
          </a:p>
        </p:txBody>
      </p:sp>
      <p:sp>
        <p:nvSpPr>
          <p:cNvPr id="3" name="Horizontal Scroll 2"/>
          <p:cNvSpPr/>
          <p:nvPr/>
        </p:nvSpPr>
        <p:spPr>
          <a:xfrm>
            <a:off x="762000" y="1600200"/>
            <a:ext cx="3733800" cy="129540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smtClean="0">
                <a:latin typeface="Times New Roman" pitchFamily="18" charset="0"/>
                <a:cs typeface="Times New Roman" pitchFamily="18" charset="0"/>
              </a:rPr>
              <a:t>Hoạt động 1:</a:t>
            </a:r>
            <a:endParaRPr lang="en-US" sz="3600">
              <a:latin typeface="Times New Roman" pitchFamily="18" charset="0"/>
              <a:cs typeface="Times New Roman" pitchFamily="18" charset="0"/>
            </a:endParaRPr>
          </a:p>
        </p:txBody>
      </p:sp>
      <p:pic>
        <p:nvPicPr>
          <p:cNvPr id="6" name="Picture 14" descr="rau song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971800"/>
            <a:ext cx="2819400" cy="25812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Dụng cụ inox nạo gọt vỏ trái cây 2 đầu,Nạo gọt củ quả tặng kèm khuôn rán  trứng - Đồ gọt vỏ trái câ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300" y="2889181"/>
            <a:ext cx="2667000" cy="27465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angoPlus Kéo Nhựa Tập Cắt Cho Bé 10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9422" y="2971800"/>
            <a:ext cx="2953578"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14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ách điện tử"/>
          <p:cNvPicPr>
            <a:picLocks noChangeAspect="1" noChangeArrowheads="1"/>
          </p:cNvPicPr>
          <p:nvPr/>
        </p:nvPicPr>
        <p:blipFill>
          <a:blip r:embed="rId2"/>
          <a:srcRect t="5911" b="64040"/>
          <a:stretch>
            <a:fillRect/>
          </a:stretch>
        </p:blipFill>
        <p:spPr bwMode="auto">
          <a:xfrm>
            <a:off x="228600" y="457200"/>
            <a:ext cx="8915400" cy="4648200"/>
          </a:xfrm>
          <a:prstGeom prst="rect">
            <a:avLst/>
          </a:prstGeom>
          <a:noFill/>
        </p:spPr>
      </p:pic>
      <p:sp>
        <p:nvSpPr>
          <p:cNvPr id="2" name="Thought Bubble: Cloud 1">
            <a:extLst>
              <a:ext uri="{FF2B5EF4-FFF2-40B4-BE49-F238E27FC236}">
                <a16:creationId xmlns:a16="http://schemas.microsoft.com/office/drawing/2014/main" id="{1EF8EDE1-B9B0-4FFD-9D2C-90EF85F424FF}"/>
              </a:ext>
            </a:extLst>
          </p:cNvPr>
          <p:cNvSpPr/>
          <p:nvPr/>
        </p:nvSpPr>
        <p:spPr>
          <a:xfrm>
            <a:off x="838200" y="4495800"/>
            <a:ext cx="2971800" cy="1371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Nguy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dễ</a:t>
            </a:r>
            <a:r>
              <a:rPr lang="en-US" sz="2000" dirty="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bị</a:t>
            </a:r>
            <a:r>
              <a:rPr lang="en-US" sz="200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bỏng, điện giật </a:t>
            </a:r>
            <a:endParaRPr lang="en-US" sz="2000" dirty="0">
              <a:latin typeface="Times New Roman" panose="02020603050405020304" pitchFamily="18"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3207E0CD-BC96-4DB5-8458-0F5226CFCAB4}"/>
              </a:ext>
            </a:extLst>
          </p:cNvPr>
          <p:cNvSpPr/>
          <p:nvPr/>
        </p:nvSpPr>
        <p:spPr>
          <a:xfrm>
            <a:off x="5181600" y="4343400"/>
            <a:ext cx="3703983" cy="15240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Nguy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hiểm</a:t>
            </a:r>
            <a:r>
              <a:rPr lang="en-US" sz="2000" dirty="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vì</a:t>
            </a:r>
            <a:r>
              <a:rPr lang="en-US" sz="200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cầm kéo đùa với bạn nữ có thể gây thương tích</a:t>
            </a:r>
            <a:endParaRPr lang="en-US" sz="2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04800" y="5867400"/>
            <a:ext cx="8610600" cy="830997"/>
          </a:xfrm>
          <a:prstGeom prst="rect">
            <a:avLst/>
          </a:prstGeom>
          <a:noFill/>
        </p:spPr>
        <p:txBody>
          <a:bodyPr wrap="square" rtlCol="0">
            <a:spAutoFit/>
          </a:bodyPr>
          <a:lstStyle/>
          <a:p>
            <a:r>
              <a:rPr lang="vi-VN" sz="2400" smtClean="0">
                <a:latin typeface="Times New Roman" pitchFamily="18" charset="0"/>
                <a:cs typeface="Times New Roman" pitchFamily="18" charset="0"/>
              </a:rPr>
              <a:t>Nếu con là bạn của những bạn trong tranh con sẽ khuyên bạn như thế nào để đảm bảo an toàn khi sử dụng đồ dùng trong gia đình.</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617" y="304800"/>
            <a:ext cx="8763000" cy="954107"/>
          </a:xfrm>
          <a:prstGeom prst="rect">
            <a:avLst/>
          </a:prstGeom>
          <a:noFill/>
        </p:spPr>
        <p:txBody>
          <a:bodyPr wrap="square" rtlCol="0">
            <a:spAutoFit/>
          </a:bodyPr>
          <a:lstStyle/>
          <a:p>
            <a:pPr algn="ctr"/>
            <a:r>
              <a:rPr lang="vi-VN" sz="2800" dirty="0" smtClean="0">
                <a:solidFill>
                  <a:srgbClr val="FF0000"/>
                </a:solidFill>
                <a:latin typeface="+mj-lt"/>
              </a:rPr>
              <a:t>Hoạt động trải nghiệm: </a:t>
            </a:r>
          </a:p>
          <a:p>
            <a:pPr algn="ctr"/>
            <a:r>
              <a:rPr lang="vi-VN" sz="2800" dirty="0" smtClean="0">
                <a:solidFill>
                  <a:srgbClr val="FF0000"/>
                </a:solidFill>
                <a:latin typeface="+mj-lt"/>
              </a:rPr>
              <a:t>Bài 10: Sử dụng an toàn đồ dùng trong gia đình</a:t>
            </a:r>
            <a:endParaRPr lang="en-US" sz="2800" dirty="0">
              <a:solidFill>
                <a:srgbClr val="FF0000"/>
              </a:solidFill>
              <a:latin typeface="+mj-lt"/>
            </a:endParaRPr>
          </a:p>
        </p:txBody>
      </p:sp>
      <p:sp>
        <p:nvSpPr>
          <p:cNvPr id="5" name="Horizontal Scroll 4"/>
          <p:cNvSpPr/>
          <p:nvPr/>
        </p:nvSpPr>
        <p:spPr>
          <a:xfrm>
            <a:off x="762000" y="1600200"/>
            <a:ext cx="7315200" cy="129540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smtClean="0">
                <a:latin typeface="Times New Roman" pitchFamily="18" charset="0"/>
                <a:cs typeface="Times New Roman" pitchFamily="18" charset="0"/>
              </a:rPr>
              <a:t>Hoạt động 3: Thực hành ở gia đình</a:t>
            </a:r>
            <a:endParaRPr lang="en-US" sz="3600">
              <a:latin typeface="Times New Roman" pitchFamily="18" charset="0"/>
              <a:cs typeface="Times New Roman" pitchFamily="18" charset="0"/>
            </a:endParaRPr>
          </a:p>
        </p:txBody>
      </p:sp>
      <p:sp>
        <p:nvSpPr>
          <p:cNvPr id="6" name="TextBox 5"/>
          <p:cNvSpPr txBox="1"/>
          <p:nvPr/>
        </p:nvSpPr>
        <p:spPr>
          <a:xfrm>
            <a:off x="609600" y="2895600"/>
            <a:ext cx="8001000" cy="3416320"/>
          </a:xfrm>
          <a:prstGeom prst="rect">
            <a:avLst/>
          </a:prstGeom>
          <a:noFill/>
        </p:spPr>
        <p:txBody>
          <a:bodyPr wrap="square" rtlCol="0">
            <a:spAutoFit/>
          </a:bodyPr>
          <a:lstStyle/>
          <a:p>
            <a:pPr marL="285750" indent="-285750">
              <a:buFontTx/>
              <a:buChar char="-"/>
            </a:pPr>
            <a:r>
              <a:rPr lang="vi-VN" sz="2400" smtClean="0">
                <a:latin typeface="+mj-lt"/>
              </a:rPr>
              <a:t>Chia sẻ với bố mẹ, người thân những điều đã học hỏi được về việc sử dụng dụng cụ gia đình an toàn. </a:t>
            </a:r>
          </a:p>
          <a:p>
            <a:pPr marL="285750" indent="-285750">
              <a:buFontTx/>
              <a:buChar char="-"/>
            </a:pPr>
            <a:r>
              <a:rPr lang="vi-VN" sz="2400" smtClean="0">
                <a:latin typeface="+mj-lt"/>
              </a:rPr>
              <a:t>Nhờ bố mẹ, người thân hướng dẫn cách sử dụng 1 số đồ dùng gia đình đảm bảo an toàn . </a:t>
            </a:r>
          </a:p>
          <a:p>
            <a:pPr marL="285750" indent="-285750">
              <a:buFontTx/>
              <a:buChar char="-"/>
            </a:pPr>
            <a:r>
              <a:rPr lang="vi-VN" sz="2400" smtClean="0">
                <a:latin typeface="+mj-lt"/>
              </a:rPr>
              <a:t>Thực hành sử dụng 1 số đồ dùng vào việc giúp đỡ gia đình những việc vừa sức như quét nhà, lau bàn ghế, rửa rau, chăm sóc cây, ...</a:t>
            </a:r>
          </a:p>
          <a:p>
            <a:pPr marL="285750" indent="-285750">
              <a:buFontTx/>
              <a:buChar char="-"/>
            </a:pPr>
            <a:r>
              <a:rPr lang="vi-VN" sz="2400" smtClean="0">
                <a:latin typeface="+mj-lt"/>
              </a:rPr>
              <a:t>Nghe bố mẹ, người thân nhận xét việc sử dụng đồ dùng gia đình của em. </a:t>
            </a:r>
            <a:endParaRPr lang="en-US" sz="2400">
              <a:latin typeface="+mj-lt"/>
            </a:endParaRPr>
          </a:p>
        </p:txBody>
      </p:sp>
    </p:spTree>
    <p:extLst>
      <p:ext uri="{BB962C8B-B14F-4D97-AF65-F5344CB8AC3E}">
        <p14:creationId xmlns:p14="http://schemas.microsoft.com/office/powerpoint/2010/main" val="266768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a:xfrm>
            <a:off x="228600" y="1600200"/>
            <a:ext cx="8610600" cy="403860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4000" i="1">
                <a:solidFill>
                  <a:schemeClr val="tx1"/>
                </a:solidFill>
                <a:latin typeface="Times New Roman" pitchFamily="18" charset="0"/>
                <a:cs typeface="Times New Roman" pitchFamily="18" charset="0"/>
              </a:rPr>
              <a:t>Thông điệp: Mỗi người cần phải biết cách và thực hiệc đúng những quy định về sử dụng an toàn đồ dùng trong nhà để đảm bảo an toàn cho bản thân,gia đình.</a:t>
            </a:r>
          </a:p>
        </p:txBody>
      </p:sp>
      <p:sp>
        <p:nvSpPr>
          <p:cNvPr id="7" name="TextBox 6"/>
          <p:cNvSpPr txBox="1"/>
          <p:nvPr/>
        </p:nvSpPr>
        <p:spPr>
          <a:xfrm>
            <a:off x="334617" y="304800"/>
            <a:ext cx="8763000" cy="954107"/>
          </a:xfrm>
          <a:prstGeom prst="rect">
            <a:avLst/>
          </a:prstGeom>
          <a:noFill/>
        </p:spPr>
        <p:txBody>
          <a:bodyPr wrap="square" rtlCol="0">
            <a:spAutoFit/>
          </a:bodyPr>
          <a:lstStyle/>
          <a:p>
            <a:pPr algn="ctr"/>
            <a:r>
              <a:rPr lang="vi-VN" sz="2800" dirty="0" smtClean="0">
                <a:solidFill>
                  <a:srgbClr val="FF0000"/>
                </a:solidFill>
                <a:latin typeface="+mj-lt"/>
              </a:rPr>
              <a:t>Hoạt động trải nghiệm: </a:t>
            </a:r>
          </a:p>
          <a:p>
            <a:pPr algn="ctr"/>
            <a:r>
              <a:rPr lang="vi-VN" sz="2800" dirty="0" smtClean="0">
                <a:solidFill>
                  <a:srgbClr val="FF0000"/>
                </a:solidFill>
                <a:latin typeface="+mj-lt"/>
              </a:rPr>
              <a:t>Bài 10: Sử dụng an toàn đồ dùng trong gia đình</a:t>
            </a:r>
            <a:endParaRPr lang="en-US" sz="2800" dirty="0">
              <a:solidFill>
                <a:srgbClr val="FF0000"/>
              </a:solidFill>
              <a:latin typeface="+mj-lt"/>
            </a:endParaRPr>
          </a:p>
        </p:txBody>
      </p:sp>
    </p:spTree>
    <p:extLst>
      <p:ext uri="{BB962C8B-B14F-4D97-AF65-F5344CB8AC3E}">
        <p14:creationId xmlns:p14="http://schemas.microsoft.com/office/powerpoint/2010/main" val="324303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Sequential Access Storage 3"/>
          <p:cNvSpPr/>
          <p:nvPr/>
        </p:nvSpPr>
        <p:spPr>
          <a:xfrm>
            <a:off x="1439517" y="2286000"/>
            <a:ext cx="6553200" cy="3429000"/>
          </a:xfrm>
          <a:prstGeom prst="flowChartMagnetic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000" smtClean="0">
                <a:latin typeface="Times New Roman" pitchFamily="18" charset="0"/>
                <a:cs typeface="Times New Roman" pitchFamily="18" charset="0"/>
              </a:rPr>
              <a:t>CỦNG CỐ  DẶN DÒ</a:t>
            </a:r>
            <a:endParaRPr lang="en-US" sz="6000">
              <a:latin typeface="Times New Roman" pitchFamily="18" charset="0"/>
              <a:cs typeface="Times New Roman" pitchFamily="18" charset="0"/>
            </a:endParaRPr>
          </a:p>
        </p:txBody>
      </p:sp>
      <p:sp>
        <p:nvSpPr>
          <p:cNvPr id="5" name="TextBox 4"/>
          <p:cNvSpPr txBox="1"/>
          <p:nvPr/>
        </p:nvSpPr>
        <p:spPr>
          <a:xfrm>
            <a:off x="334617" y="304800"/>
            <a:ext cx="8763000" cy="954107"/>
          </a:xfrm>
          <a:prstGeom prst="rect">
            <a:avLst/>
          </a:prstGeom>
          <a:noFill/>
        </p:spPr>
        <p:txBody>
          <a:bodyPr wrap="square" rtlCol="0">
            <a:spAutoFit/>
          </a:bodyPr>
          <a:lstStyle/>
          <a:p>
            <a:pPr algn="ctr"/>
            <a:r>
              <a:rPr lang="vi-VN" sz="2800" dirty="0" smtClean="0">
                <a:solidFill>
                  <a:srgbClr val="FF0000"/>
                </a:solidFill>
                <a:latin typeface="+mj-lt"/>
              </a:rPr>
              <a:t>Hoạt động trải nghiệm: </a:t>
            </a:r>
          </a:p>
          <a:p>
            <a:pPr algn="ctr"/>
            <a:r>
              <a:rPr lang="vi-VN" sz="2800" dirty="0" smtClean="0">
                <a:solidFill>
                  <a:srgbClr val="FF0000"/>
                </a:solidFill>
                <a:latin typeface="+mj-lt"/>
              </a:rPr>
              <a:t>Bài 10: Sử dụng an toàn đồ dùng trong gia đình</a:t>
            </a:r>
            <a:endParaRPr lang="en-US" sz="2800" dirty="0">
              <a:solidFill>
                <a:srgbClr val="FF0000"/>
              </a:solidFill>
              <a:latin typeface="+mj-lt"/>
            </a:endParaRPr>
          </a:p>
        </p:txBody>
      </p:sp>
    </p:spTree>
    <p:extLst>
      <p:ext uri="{BB962C8B-B14F-4D97-AF65-F5344CB8AC3E}">
        <p14:creationId xmlns:p14="http://schemas.microsoft.com/office/powerpoint/2010/main" val="33527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04800"/>
            <a:ext cx="8763000" cy="954107"/>
          </a:xfrm>
          <a:prstGeom prst="rect">
            <a:avLst/>
          </a:prstGeom>
          <a:noFill/>
        </p:spPr>
        <p:txBody>
          <a:bodyPr wrap="square" rtlCol="0">
            <a:spAutoFit/>
          </a:bodyPr>
          <a:lstStyle/>
          <a:p>
            <a:pPr algn="ctr"/>
            <a:r>
              <a:rPr lang="vi-VN" sz="2800" dirty="0" smtClean="0">
                <a:solidFill>
                  <a:srgbClr val="FF0000"/>
                </a:solidFill>
                <a:latin typeface="+mj-lt"/>
              </a:rPr>
              <a:t>Hoạt động trải nghiệm: </a:t>
            </a:r>
          </a:p>
          <a:p>
            <a:pPr algn="ctr"/>
            <a:r>
              <a:rPr lang="vi-VN" sz="2800" dirty="0" smtClean="0">
                <a:solidFill>
                  <a:srgbClr val="FF0000"/>
                </a:solidFill>
                <a:latin typeface="+mj-lt"/>
              </a:rPr>
              <a:t>Bài 10: Sử dụng an toàn đồ dùng trong gia đình</a:t>
            </a:r>
            <a:endParaRPr lang="en-US" sz="2800" dirty="0">
              <a:solidFill>
                <a:srgbClr val="FF0000"/>
              </a:solidFill>
              <a:latin typeface="+mj-lt"/>
            </a:endParaRPr>
          </a:p>
        </p:txBody>
      </p:sp>
      <p:sp>
        <p:nvSpPr>
          <p:cNvPr id="2" name="Oval Callout 1"/>
          <p:cNvSpPr/>
          <p:nvPr/>
        </p:nvSpPr>
        <p:spPr>
          <a:xfrm>
            <a:off x="1752600" y="2209800"/>
            <a:ext cx="6400800" cy="2209800"/>
          </a:xfrm>
          <a:prstGeom prst="wedgeEllipseCallout">
            <a:avLst>
              <a:gd name="adj1" fmla="val -32903"/>
              <a:gd name="adj2" fmla="val 94884"/>
            </a:avLst>
          </a:prstGeom>
        </p:spPr>
        <p:style>
          <a:lnRef idx="1">
            <a:schemeClr val="accent1"/>
          </a:lnRef>
          <a:fillRef idx="2">
            <a:schemeClr val="accent1"/>
          </a:fillRef>
          <a:effectRef idx="1">
            <a:schemeClr val="accent1"/>
          </a:effectRef>
          <a:fontRef idx="minor">
            <a:schemeClr val="dk1"/>
          </a:fontRef>
        </p:style>
        <p:txBody>
          <a:bodyPr rtlCol="0" anchor="ctr"/>
          <a:lstStyle/>
          <a:p>
            <a:r>
              <a:rPr lang="vi-VN" sz="3600">
                <a:latin typeface="+mj-lt"/>
              </a:rPr>
              <a:t>Em hãy kể một số đồ dùng trong gia đình mà em biết</a:t>
            </a:r>
            <a:endParaRPr lang="en-US" sz="3600">
              <a:latin typeface="+mj-lt"/>
            </a:endParaRPr>
          </a:p>
        </p:txBody>
      </p:sp>
    </p:spTree>
    <p:extLst>
      <p:ext uri="{BB962C8B-B14F-4D97-AF65-F5344CB8AC3E}">
        <p14:creationId xmlns:p14="http://schemas.microsoft.com/office/powerpoint/2010/main" val="4661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ách điện tử"/>
          <p:cNvPicPr>
            <a:picLocks noChangeAspect="1" noChangeArrowheads="1"/>
          </p:cNvPicPr>
          <p:nvPr/>
        </p:nvPicPr>
        <p:blipFill>
          <a:blip r:embed="rId2"/>
          <a:srcRect t="63547" b="8867"/>
          <a:stretch>
            <a:fillRect/>
          </a:stretch>
        </p:blipFill>
        <p:spPr bwMode="auto">
          <a:xfrm>
            <a:off x="0" y="228600"/>
            <a:ext cx="9144000" cy="4953000"/>
          </a:xfrm>
          <a:prstGeom prst="rect">
            <a:avLst/>
          </a:prstGeom>
          <a:noFill/>
        </p:spPr>
      </p:pic>
      <p:sp>
        <p:nvSpPr>
          <p:cNvPr id="2" name="Thought Bubble: Cloud 1">
            <a:extLst>
              <a:ext uri="{FF2B5EF4-FFF2-40B4-BE49-F238E27FC236}">
                <a16:creationId xmlns:a16="http://schemas.microsoft.com/office/drawing/2014/main" id="{F4D19D2B-C478-4FA4-A93B-7739C441C3BC}"/>
              </a:ext>
            </a:extLst>
          </p:cNvPr>
          <p:cNvSpPr/>
          <p:nvPr/>
        </p:nvSpPr>
        <p:spPr>
          <a:xfrm>
            <a:off x="6172200" y="4648200"/>
            <a:ext cx="2133600" cy="1066800"/>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An </a:t>
            </a:r>
            <a:r>
              <a:rPr lang="en-US" sz="2400" dirty="0" err="1">
                <a:latin typeface="Times New Roman" panose="02020603050405020304" pitchFamily="18" charset="0"/>
                <a:cs typeface="Times New Roman" panose="02020603050405020304" pitchFamily="18" charset="0"/>
              </a:rPr>
              <a:t>toàn</a:t>
            </a:r>
            <a:endParaRPr lang="en-US" sz="2400" dirty="0">
              <a:latin typeface="Times New Roman" panose="02020603050405020304" pitchFamily="18"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28D201DE-B284-4954-886A-CDC8E3252230}"/>
              </a:ext>
            </a:extLst>
          </p:cNvPr>
          <p:cNvSpPr/>
          <p:nvPr/>
        </p:nvSpPr>
        <p:spPr>
          <a:xfrm>
            <a:off x="3352800" y="4572000"/>
            <a:ext cx="2133600" cy="1066800"/>
          </a:xfrm>
          <a:prstGeom prst="cloudCallou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toàn</a:t>
            </a:r>
            <a:endParaRPr lang="en-US" sz="2400" dirty="0">
              <a:latin typeface="Times New Roman" panose="02020603050405020304" pitchFamily="18" charset="0"/>
              <a:cs typeface="Times New Roman" panose="02020603050405020304" pitchFamily="18" charset="0"/>
            </a:endParaRPr>
          </a:p>
        </p:txBody>
      </p:sp>
      <p:sp>
        <p:nvSpPr>
          <p:cNvPr id="6" name="Thought Bubble: Cloud 5">
            <a:extLst>
              <a:ext uri="{FF2B5EF4-FFF2-40B4-BE49-F238E27FC236}">
                <a16:creationId xmlns:a16="http://schemas.microsoft.com/office/drawing/2014/main" id="{9D39DFC4-CBBB-43F9-8676-43F8E582D4FD}"/>
              </a:ext>
            </a:extLst>
          </p:cNvPr>
          <p:cNvSpPr/>
          <p:nvPr/>
        </p:nvSpPr>
        <p:spPr>
          <a:xfrm>
            <a:off x="414867" y="4577644"/>
            <a:ext cx="2133600" cy="1066800"/>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400">
                <a:latin typeface="Times New Roman" panose="02020603050405020304" pitchFamily="18" charset="0"/>
                <a:cs typeface="Times New Roman" panose="02020603050405020304" pitchFamily="18" charset="0"/>
              </a:rPr>
              <a:t>A</a:t>
            </a:r>
            <a:r>
              <a:rPr lang="en-US" sz="2400" smtClean="0">
                <a:latin typeface="Times New Roman" panose="02020603050405020304" pitchFamily="18" charset="0"/>
                <a:cs typeface="Times New Roman" panose="02020603050405020304" pitchFamily="18" charset="0"/>
              </a:rPr>
              <a:t>n </a:t>
            </a:r>
            <a:r>
              <a:rPr lang="en-US" sz="2400" dirty="0" err="1">
                <a:latin typeface="Times New Roman" panose="02020603050405020304" pitchFamily="18" charset="0"/>
                <a:cs typeface="Times New Roman" panose="02020603050405020304" pitchFamily="18" charset="0"/>
              </a:rPr>
              <a:t>toàn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814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763000" cy="954107"/>
          </a:xfrm>
          <a:prstGeom prst="rect">
            <a:avLst/>
          </a:prstGeom>
          <a:noFill/>
        </p:spPr>
        <p:txBody>
          <a:bodyPr wrap="square" rtlCol="0">
            <a:spAutoFit/>
          </a:bodyPr>
          <a:lstStyle/>
          <a:p>
            <a:pPr algn="ctr"/>
            <a:r>
              <a:rPr lang="vi-VN" sz="2800" dirty="0" smtClean="0">
                <a:solidFill>
                  <a:srgbClr val="FF0000"/>
                </a:solidFill>
                <a:latin typeface="+mj-lt"/>
              </a:rPr>
              <a:t>Hoạt động trải nghiệm: </a:t>
            </a:r>
          </a:p>
          <a:p>
            <a:pPr algn="ctr"/>
            <a:r>
              <a:rPr lang="vi-VN" sz="2800" dirty="0" smtClean="0">
                <a:solidFill>
                  <a:srgbClr val="FF0000"/>
                </a:solidFill>
                <a:latin typeface="+mj-lt"/>
              </a:rPr>
              <a:t>Bài 10: Sử dụng an toàn đồ dùng trong gia đình</a:t>
            </a:r>
            <a:endParaRPr lang="en-US" sz="2800" dirty="0">
              <a:solidFill>
                <a:srgbClr val="FF0000"/>
              </a:solidFill>
              <a:latin typeface="+mj-lt"/>
            </a:endParaRPr>
          </a:p>
        </p:txBody>
      </p:sp>
      <p:sp>
        <p:nvSpPr>
          <p:cNvPr id="2" name="Cloud Callout 1"/>
          <p:cNvSpPr/>
          <p:nvPr/>
        </p:nvSpPr>
        <p:spPr>
          <a:xfrm>
            <a:off x="533400" y="2133600"/>
            <a:ext cx="8077200" cy="3429000"/>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3200">
                <a:latin typeface="Times New Roman" pitchFamily="18" charset="0"/>
                <a:cs typeface="Times New Roman" pitchFamily="18" charset="0"/>
              </a:rPr>
              <a:t>Các con hãy suy nghĩ và chỉ ra những hành động sử dụng đồ dùng trong gia đình an toàn và không an toàn mà em biết. </a:t>
            </a:r>
          </a:p>
        </p:txBody>
      </p:sp>
    </p:spTree>
    <p:extLst>
      <p:ext uri="{BB962C8B-B14F-4D97-AF65-F5344CB8AC3E}">
        <p14:creationId xmlns:p14="http://schemas.microsoft.com/office/powerpoint/2010/main" val="263211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Bé trai gần 2 tuổi rửa rau thành thạo như người lớ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é trai gần 2 tuổi rửa rau thành thạo như người lớ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Bé trai gần 2 tuổi rửa rau thành thạo như người lớ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Bé trai gần 2 tuổi rửa rau thành thạo như người lớ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ạy kỹ năng sống cho bé - Hướng dẫn bé cách nhặt rau, rửa rau giúp mẹ"/>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6" name="Picture 14" descr="rau song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14400"/>
            <a:ext cx="6286500" cy="391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851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Kéo thủ công cho bé tập cắt giấy, kéo an toàn cho bé cute dễ thương Hồ Lô Ki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Kéo thủ công cho bé tập cắt giấy, kéo an toàn cho bé cute dễ thương Hồ Lô Ki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Kéo thủ công cho bé tập cắt giấy, kéo an toàn cho bé cute dễ thương Hồ Lô Kid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Kéo thủ công cho bé tập cắt giấy, kéo an toàn cho bé cute dễ thương Hồ Lô Kid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2" name="Picture 10" descr="Dụng cụ inox nạo gọt vỏ trái cây 2 đầu,Nạo gọt củ quả tặng kèm khuôn rán  trứng - Đồ gọt vỏ trái câ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0"/>
            <a:ext cx="7750175"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458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angoPlus Kéo Nhựa Tập Cắt Cho Bé 10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09600"/>
            <a:ext cx="67818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303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062" y="819150"/>
            <a:ext cx="6953250"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7604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14400"/>
            <a:ext cx="6858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60823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366</Words>
  <Application>Microsoft Office PowerPoint</Application>
  <PresentationFormat>On-screen Show (4:3)</PresentationFormat>
  <Paragraphs>30</Paragraphs>
  <Slides>15</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微软雅黑</vt:lpstr>
      <vt:lpstr>Arial</vt:lpstr>
      <vt:lpstr>AvantGarde</vt:lpstr>
      <vt:lpstr>Calibri</vt:lpstr>
      <vt:lpstr>Lucida Sans Unicode</vt:lpstr>
      <vt:lpstr>Times New Roman</vt:lpstr>
      <vt:lpstr>Verdana</vt:lpstr>
      <vt:lpstr>Wingdings 2</vt:lpstr>
      <vt:lpstr>Wingdings 3</vt:lpstr>
      <vt:lpstr>Office 主题​​</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Sky123.Org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cp:lastModifiedBy>
  <cp:revision>34</cp:revision>
  <dcterms:created xsi:type="dcterms:W3CDTF">2020-09-02T03:31:58Z</dcterms:created>
  <dcterms:modified xsi:type="dcterms:W3CDTF">2024-12-13T13:37:43Z</dcterms:modified>
</cp:coreProperties>
</file>