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20" r:id="rId2"/>
    <p:sldId id="321" r:id="rId3"/>
    <p:sldId id="322" r:id="rId4"/>
    <p:sldId id="319" r:id="rId5"/>
    <p:sldId id="354" r:id="rId6"/>
    <p:sldId id="346" r:id="rId7"/>
    <p:sldId id="348" r:id="rId8"/>
    <p:sldId id="347" r:id="rId9"/>
    <p:sldId id="355" r:id="rId10"/>
    <p:sldId id="356" r:id="rId11"/>
    <p:sldId id="358" r:id="rId12"/>
    <p:sldId id="359" r:id="rId13"/>
    <p:sldId id="360" r:id="rId14"/>
    <p:sldId id="361" r:id="rId15"/>
    <p:sldId id="364" r:id="rId16"/>
    <p:sldId id="365" r:id="rId17"/>
  </p:sldIdLst>
  <p:sldSz cx="12192000" cy="6858000"/>
  <p:notesSz cx="6858000" cy="9144000"/>
  <p:embeddedFontLst>
    <p:embeddedFont>
      <p:font typeface="Gluten Black"/>
      <p:bold r:id="rId18"/>
    </p:embeddedFont>
    <p:embeddedFont>
      <p:font typeface="Nunito Black" panose="00000A00000000000000" pitchFamily="2" charset="0"/>
      <p:bold r:id="rId19"/>
      <p:boldItalic r:id="rId20"/>
    </p:embeddedFont>
    <p:embeddedFont>
      <p:font typeface="Open Sans Extrabold" panose="020B0906030804020204" pitchFamily="34" charset="0"/>
      <p:bold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590"/>
    <a:srgbClr val="775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B1E0-E2E5-5D3C-761E-0378945D6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98A5A-E66E-2F9C-C093-52770AA53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86C88-72C3-7C81-D704-61250F00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F4A01-2612-DB27-96BE-782E9BCD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2553-BE9E-566C-921B-2AD177CE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1D55-7C27-9333-FA10-E5AB6EF6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F75D9-8AC2-915B-39A4-0731BAEB0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30EA3-EDC8-A4BC-502E-F5A3E4CA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484CB-D5C5-F721-A813-D0F3637F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5282F-1475-1EFE-CB50-460D63BE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4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42725A-3092-0304-04AC-E0D2CDEC1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95A6E-135C-E7F7-76A7-CE7863D46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5FB66-58D2-5064-959C-5CE942CF9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0629F-B986-47B7-C4FC-5D61429A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C9EE1-A757-1BBF-C26B-5110F54F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1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FBF6-9817-DF98-271A-01FE0E89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A9283-5286-E9C2-416D-54FC138AB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63DE4-6AA6-966B-B15E-5C49D407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65E2B-87FB-2543-0C3B-D2FED4E5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C2D8-39B0-3185-EFC3-E2146C39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BCBE-C3D4-AE03-A8FD-4C2D2A95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A5207-1A97-D7F9-3E2E-8EB3CE672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78603-84A1-59D8-E402-8DDD62C2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3F50A-048F-CAB0-A2D7-8257D678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1A29E-ADA3-C756-7883-18E35314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9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2723-B4B9-9E60-6196-96DB4344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46442-A028-625F-824A-D6D8B8BDE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3BB9F-2468-601C-CABB-176E2A4B3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28429-1662-C458-1E0D-B4AEBFCA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80A34-330E-C5FC-D6F3-E2489212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87687-85EC-B15E-44F7-6990D88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2C3A-76BA-E8B6-E20D-39C50280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5F142-DB27-CA75-C903-66ABAF8AF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1CC75-4928-8B7F-318D-B38C8A63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3724D-FB0F-D81C-369D-E7064C7F5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0FB55-69F6-4E80-D490-F1FC7E981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D69A45-8214-8849-C93F-CE511208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6A552-A121-834B-5AEC-776DDC89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560205-942A-7A9E-5E95-6577FF4E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3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767A-41E1-6DE6-F18C-3D7F128C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30437-D0D8-6BF0-9BEA-F80E7EB3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EF08F-1BA4-8595-3915-A08AE73B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89304-C0D8-8F93-3236-6FD619EE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2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5378C3-EC07-C339-AAC1-7BEAA197D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C28E2-D7D6-272C-2905-9EC61C72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07CD4-45E7-0A71-F269-017C2AED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9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2DC6-6550-566C-6871-3A2EAACD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6B947-D195-F277-809F-900D55697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97A7F-5A27-897A-CC27-CBAA5606C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1E52-6EA3-5DFF-881A-9E4FB9A8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ABC2E-1D9D-DCBD-909C-FDE9D9D9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2E7FD-AAEE-71B0-9BEF-18F16C9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9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1515-E197-3F16-79DA-DB301AA2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4CB3B6-A120-FEA7-33A5-17A2CEC37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B2D90-122D-8AAD-4D56-6EA1688FD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4C72A-F1DB-5437-55FE-36E26976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C7A5-86D4-45D9-9E68-98DFF531099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70058-8515-DD8A-1BC5-ED545CCA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D3A26-BBC4-2897-CDD4-A5A8B187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85165-F78D-AD92-C420-C9FD8D11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6894C-1DD4-0746-018B-3F1174EBC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65BFC-5D9E-0077-5C12-096E49128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3C7A5-86D4-45D9-9E68-98DFF531099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3D9-B4CC-0471-4958-4D1BB4D08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32540-BFC6-D8D5-2755-0AACE3B7A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E4E34-819B-40A9-ACBF-5230FB4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1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gif"/><Relationship Id="rId5" Type="http://schemas.openxmlformats.org/officeDocument/2006/relationships/image" Target="../media/image4.gif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11.jpeg"/><Relationship Id="rId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image" Target="../media/image8.png"/><Relationship Id="rId9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3.gif"/><Relationship Id="rId5" Type="http://schemas.openxmlformats.org/officeDocument/2006/relationships/image" Target="../media/image15.png"/><Relationship Id="rId15" Type="http://schemas.openxmlformats.org/officeDocument/2006/relationships/image" Target="../media/image16.gif"/><Relationship Id="rId10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59881F-5C71-F6E9-071D-9F14D2895900}"/>
              </a:ext>
            </a:extLst>
          </p:cNvPr>
          <p:cNvSpPr/>
          <p:nvPr/>
        </p:nvSpPr>
        <p:spPr>
          <a:xfrm>
            <a:off x="990600" y="823070"/>
            <a:ext cx="10848652" cy="1752600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BABDF-C9E3-952C-8EEB-2ECCF6FA0996}"/>
              </a:ext>
            </a:extLst>
          </p:cNvPr>
          <p:cNvSpPr txBox="1"/>
          <p:nvPr/>
        </p:nvSpPr>
        <p:spPr>
          <a:xfrm>
            <a:off x="1714499" y="1191539"/>
            <a:ext cx="94773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BigApple" pitchFamily="2" charset="0"/>
              </a:rPr>
              <a:t>TÌM ĐÀN VỊT CON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BigApple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1D0572-9A83-0E15-A84F-6D3ADA5AC2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623" y="3535958"/>
            <a:ext cx="3902543" cy="3424237"/>
          </a:xfrm>
          <a:prstGeom prst="rect">
            <a:avLst/>
          </a:prstGeom>
        </p:spPr>
      </p:pic>
      <p:pic>
        <p:nvPicPr>
          <p:cNvPr id="8" name="Picture 4" descr="Sticker of B.Duck on Behance | à¸ªà¸à¸´à¸à¹à¸à¸­à¸£à¹">
            <a:extLst>
              <a:ext uri="{FF2B5EF4-FFF2-40B4-BE49-F238E27FC236}">
                <a16:creationId xmlns:a16="http://schemas.microsoft.com/office/drawing/2014/main" id="{F1275DC3-74DE-22B5-854F-A289926AA5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38" y="5055604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Emoji Love Sticker by B.Duck for iOS &amp; Android | GIPHY">
            <a:extLst>
              <a:ext uri="{FF2B5EF4-FFF2-40B4-BE49-F238E27FC236}">
                <a16:creationId xmlns:a16="http://schemas.microsoft.com/office/drawing/2014/main" id="{32C748BB-4CC4-0866-564E-0009F946CC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90" y="4711842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moji Eat Sticker by B.Duck à¹à¸à¸à¸µ 2020 | à¸ªà¸à¸´à¸à¹à¸à¸­à¸£à¹">
            <a:extLst>
              <a:ext uri="{FF2B5EF4-FFF2-40B4-BE49-F238E27FC236}">
                <a16:creationId xmlns:a16="http://schemas.microsoft.com/office/drawing/2014/main" id="{7FC515CF-DC28-C7FB-4463-831F6E6EC7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29" y="3535958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appy Cartoon Sticker by B.Duck for iOS &amp; Android | GIPHY">
            <a:extLst>
              <a:ext uri="{FF2B5EF4-FFF2-40B4-BE49-F238E27FC236}">
                <a16:creationId xmlns:a16="http://schemas.microsoft.com/office/drawing/2014/main" id="{5DF13FB1-4E9E-3103-F452-4FE99B927E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557" y="4788339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Sport Ball Sticker by B.Duck for iOS &amp; Android | GIPHY">
            <a:extLst>
              <a:ext uri="{FF2B5EF4-FFF2-40B4-BE49-F238E27FC236}">
                <a16:creationId xmlns:a16="http://schemas.microsoft.com/office/drawing/2014/main" id="{4B83E716-E1AE-D513-C931-F49E7C1AB5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575" y="386144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5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31FCE74-7D4B-49D8-1B4C-7FA389F9DA2E}"/>
              </a:ext>
            </a:extLst>
          </p:cNvPr>
          <p:cNvSpPr/>
          <p:nvPr/>
        </p:nvSpPr>
        <p:spPr>
          <a:xfrm>
            <a:off x="2601625" y="494614"/>
            <a:ext cx="642377" cy="64435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52F6F8-F256-3333-EE8C-48FD9261F503}"/>
              </a:ext>
            </a:extLst>
          </p:cNvPr>
          <p:cNvSpPr txBox="1"/>
          <p:nvPr/>
        </p:nvSpPr>
        <p:spPr>
          <a:xfrm>
            <a:off x="3244002" y="615747"/>
            <a:ext cx="369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9B705-E3C1-CD04-5BCD-546CFB566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47" y="1260100"/>
            <a:ext cx="10754602" cy="4939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5D9145-65D3-4170-A7BD-FDFF870FB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11" y="316993"/>
            <a:ext cx="2248214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1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3033A0-C037-E19E-12CA-CFDC7DBC6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11" y="316993"/>
            <a:ext cx="2248214" cy="94310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56122E-A94F-31FB-004C-F22239C23E27}"/>
              </a:ext>
            </a:extLst>
          </p:cNvPr>
          <p:cNvSpPr/>
          <p:nvPr/>
        </p:nvSpPr>
        <p:spPr>
          <a:xfrm>
            <a:off x="2601625" y="494614"/>
            <a:ext cx="642377" cy="64435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9A961-F6A4-4476-C7EA-CFFF60E14762}"/>
              </a:ext>
            </a:extLst>
          </p:cNvPr>
          <p:cNvSpPr txBox="1"/>
          <p:nvPr/>
        </p:nvSpPr>
        <p:spPr>
          <a:xfrm>
            <a:off x="3244002" y="555180"/>
            <a:ext cx="369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508CC-1FD3-4D2E-EF00-A0203F72549D}"/>
              </a:ext>
            </a:extLst>
          </p:cNvPr>
          <p:cNvSpPr txBox="1"/>
          <p:nvPr/>
        </p:nvSpPr>
        <p:spPr>
          <a:xfrm>
            <a:off x="353411" y="1437721"/>
            <a:ext cx="1022459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>      </a:t>
            </a:r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Muốn tìm số điểm Việt nhận được, ta cần tính xem 1 quân cờ trên đĩa nhận được bao nhiêu điểm bằng cách lấy số điểm của Mai chia cho số quân cờ của Mai trên đĩa.</a:t>
            </a:r>
            <a:b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br>
              <a:rPr lang="vi-VN" sz="2800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01E32-3CA8-FD31-65A2-57282F0C7981}"/>
              </a:ext>
            </a:extLst>
          </p:cNvPr>
          <p:cNvSpPr txBox="1"/>
          <p:nvPr/>
        </p:nvSpPr>
        <p:spPr>
          <a:xfrm>
            <a:off x="729920" y="1533381"/>
            <a:ext cx="9547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Muốn tìm số điểm Việt nhận được</a:t>
            </a:r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 ta làm thế nào?</a:t>
            </a:r>
            <a:endParaRPr lang="en-US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61DBA-0938-CB28-0093-3C21F63D3818}"/>
              </a:ext>
            </a:extLst>
          </p:cNvPr>
          <p:cNvSpPr txBox="1"/>
          <p:nvPr/>
        </p:nvSpPr>
        <p:spPr>
          <a:xfrm>
            <a:off x="569214" y="2944164"/>
            <a:ext cx="609447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1">
                <a:solidFill>
                  <a:srgbClr val="000000"/>
                </a:solidFill>
                <a:effectLst/>
                <a:latin typeface="Nunito Black" pitchFamily="2" charset="0"/>
              </a:rPr>
              <a:t>       Tóm tắt:</a:t>
            </a:r>
            <a:endParaRPr lang="en-US" sz="2800" b="0" i="0">
              <a:solidFill>
                <a:srgbClr val="000000"/>
              </a:solidFill>
              <a:effectLst/>
              <a:latin typeface="Nunito Black" pitchFamily="2" charset="0"/>
            </a:endParaRPr>
          </a:p>
          <a:p>
            <a:pPr algn="l"/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0 quân cờ: 0 điểm</a:t>
            </a:r>
          </a:p>
          <a:p>
            <a:pPr algn="l"/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3 quân cờ: 375 điểm</a:t>
            </a:r>
          </a:p>
          <a:p>
            <a:pPr algn="l"/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1 quân cờ: … điểm?</a:t>
            </a:r>
          </a:p>
          <a:p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B9031B-A650-1CE8-FAB1-8540339A39E6}"/>
              </a:ext>
            </a:extLst>
          </p:cNvPr>
          <p:cNvSpPr txBox="1"/>
          <p:nvPr/>
        </p:nvSpPr>
        <p:spPr>
          <a:xfrm>
            <a:off x="4363974" y="3005719"/>
            <a:ext cx="609447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0" i="0">
                <a:solidFill>
                  <a:schemeClr val="accent1">
                    <a:lumMod val="50000"/>
                  </a:schemeClr>
                </a:solidFill>
                <a:effectLst/>
                <a:latin typeface="Nunito Black" pitchFamily="2" charset="0"/>
              </a:rPr>
              <a:t>Bài giải</a:t>
            </a:r>
          </a:p>
          <a:p>
            <a:pPr algn="ctr"/>
            <a:r>
              <a:rPr lang="vi-VN" sz="2800" b="0" i="0">
                <a:solidFill>
                  <a:schemeClr val="accent1">
                    <a:lumMod val="50000"/>
                  </a:schemeClr>
                </a:solidFill>
                <a:effectLst/>
                <a:latin typeface="Nunito Black" pitchFamily="2" charset="0"/>
              </a:rPr>
              <a:t>Số điểm Việt nhận được là:</a:t>
            </a:r>
          </a:p>
          <a:p>
            <a:pPr algn="ctr"/>
            <a:r>
              <a:rPr lang="vi-VN" sz="2800" b="0" i="0">
                <a:solidFill>
                  <a:schemeClr val="accent1">
                    <a:lumMod val="50000"/>
                  </a:schemeClr>
                </a:solidFill>
                <a:effectLst/>
                <a:latin typeface="Nunito Black" pitchFamily="2" charset="0"/>
              </a:rPr>
              <a:t>375 : 3 = 125 (điểm)</a:t>
            </a:r>
          </a:p>
          <a:p>
            <a:pPr algn="ctr"/>
            <a:r>
              <a:rPr lang="vi-VN" sz="2800" b="0" i="0">
                <a:solidFill>
                  <a:schemeClr val="accent1">
                    <a:lumMod val="50000"/>
                  </a:schemeClr>
                </a:solidFill>
                <a:effectLst/>
                <a:latin typeface="Nunito Black" pitchFamily="2" charset="0"/>
              </a:rPr>
              <a:t>Đáp số: 125 điểm</a:t>
            </a:r>
            <a:r>
              <a:rPr lang="vi-VN" sz="2800" b="0" i="0">
                <a:solidFill>
                  <a:srgbClr val="C00000"/>
                </a:solidFill>
                <a:effectLst/>
                <a:latin typeface="Nunito Black" pitchFamily="2" charset="0"/>
              </a:rPr>
              <a:t>.</a:t>
            </a:r>
          </a:p>
          <a:p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83D5A3-E2F7-4F1C-0BD7-E81536BC3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47" y="1260100"/>
            <a:ext cx="10754602" cy="544881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F5A964-AA18-0629-916D-AA9CFB4F1468}"/>
              </a:ext>
            </a:extLst>
          </p:cNvPr>
          <p:cNvSpPr/>
          <p:nvPr/>
        </p:nvSpPr>
        <p:spPr>
          <a:xfrm>
            <a:off x="2601625" y="494614"/>
            <a:ext cx="642377" cy="64435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773AA-6249-E1EC-2A71-098018CDEF29}"/>
              </a:ext>
            </a:extLst>
          </p:cNvPr>
          <p:cNvSpPr txBox="1"/>
          <p:nvPr/>
        </p:nvSpPr>
        <p:spPr>
          <a:xfrm>
            <a:off x="3244002" y="555180"/>
            <a:ext cx="369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300F69-AAE7-2CEC-BF8C-B9DA1F3D6363}"/>
              </a:ext>
            </a:extLst>
          </p:cNvPr>
          <p:cNvSpPr/>
          <p:nvPr/>
        </p:nvSpPr>
        <p:spPr>
          <a:xfrm>
            <a:off x="3727175" y="6072809"/>
            <a:ext cx="626165" cy="6361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DD9C21-71B6-58EA-28E6-D85F6D02E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11" y="316993"/>
            <a:ext cx="2248214" cy="94310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CC592F0-DB44-1AD3-9F22-7659A989288E}"/>
              </a:ext>
            </a:extLst>
          </p:cNvPr>
          <p:cNvSpPr/>
          <p:nvPr/>
        </p:nvSpPr>
        <p:spPr>
          <a:xfrm>
            <a:off x="2601625" y="564228"/>
            <a:ext cx="642377" cy="6958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D4B301-B74F-DF1F-9BA3-6BB5E1A00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76" y="1260100"/>
            <a:ext cx="10655471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2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B87E27E-78C7-D900-0AE9-240A2B77C698}"/>
              </a:ext>
            </a:extLst>
          </p:cNvPr>
          <p:cNvSpPr/>
          <p:nvPr/>
        </p:nvSpPr>
        <p:spPr>
          <a:xfrm>
            <a:off x="2601626" y="405803"/>
            <a:ext cx="603214" cy="5441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58131-1DAF-B9FB-7501-343B50EF56D0}"/>
              </a:ext>
            </a:extLst>
          </p:cNvPr>
          <p:cNvSpPr txBox="1"/>
          <p:nvPr/>
        </p:nvSpPr>
        <p:spPr>
          <a:xfrm>
            <a:off x="3692832" y="1022151"/>
            <a:ext cx="761372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Bước 1: Số bướu của lạc đà có 2 bướu = Tổng số cái bướu - Số con lạc đà có 1 bướu</a:t>
            </a:r>
          </a:p>
          <a:p>
            <a:pPr algn="l"/>
            <a:r>
              <a:rPr lang="vi-VN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Bước 2: Số lạc đà có 2 bướu = Số bướu của lạc đà có 2 bướu : 2</a:t>
            </a:r>
          </a:p>
          <a:p>
            <a:br>
              <a:rPr lang="vi-VN" b="0" i="0">
                <a:solidFill>
                  <a:srgbClr val="000000"/>
                </a:solidFill>
                <a:effectLst/>
                <a:latin typeface="Nunito Black" pitchFamily="2" charset="0"/>
              </a:rPr>
            </a:b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25F11-C6FB-208B-0BF6-92DF0AEF8B04}"/>
              </a:ext>
            </a:extLst>
          </p:cNvPr>
          <p:cNvSpPr txBox="1"/>
          <p:nvPr/>
        </p:nvSpPr>
        <p:spPr>
          <a:xfrm>
            <a:off x="336180" y="1348910"/>
            <a:ext cx="942961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1">
                <a:solidFill>
                  <a:srgbClr val="00B050"/>
                </a:solidFill>
                <a:effectLst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Tóm tắt:</a:t>
            </a:r>
            <a:endParaRPr lang="vi-VN" sz="2800" b="0" i="0">
              <a:solidFill>
                <a:srgbClr val="00B050"/>
              </a:solidFill>
              <a:effectLst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vi-VN" sz="2800" b="0" i="0">
                <a:solidFill>
                  <a:srgbClr val="00B050"/>
                </a:solidFill>
                <a:effectLst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Lạc đà có 1 bướu: 15 con</a:t>
            </a:r>
          </a:p>
          <a:p>
            <a:pPr algn="l"/>
            <a:r>
              <a:rPr lang="vi-VN" sz="2800" b="0" i="0">
                <a:solidFill>
                  <a:srgbClr val="00B050"/>
                </a:solidFill>
                <a:effectLst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Số bướu của lạc đà 1 bướu và 2 bướu: 225 bướu</a:t>
            </a:r>
          </a:p>
          <a:p>
            <a:pPr algn="l"/>
            <a:r>
              <a:rPr lang="vi-VN" sz="2800" b="0" i="0">
                <a:solidFill>
                  <a:srgbClr val="00B050"/>
                </a:solidFill>
                <a:effectLst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Lạc đà có 2 bướu: … con?</a:t>
            </a:r>
          </a:p>
          <a:p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1B540D-C36F-67E2-B9D6-7D0CEC53D4CA}"/>
              </a:ext>
            </a:extLst>
          </p:cNvPr>
          <p:cNvSpPr/>
          <p:nvPr/>
        </p:nvSpPr>
        <p:spPr>
          <a:xfrm>
            <a:off x="2601625" y="3264954"/>
            <a:ext cx="7913079" cy="287981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endParaRPr lang="en-US" sz="28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280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Bài giải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Tổng số bướu của lạc đà 2 bướu là: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225 - 15 = 210 (cái bướu)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Trang trại đó có số con lạc đà 2 bướu là: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210 : 2 = 105 (con)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Đáp số: 105 con</a:t>
            </a:r>
          </a:p>
          <a:p>
            <a:pPr algn="ctr"/>
            <a:endParaRPr lang="en-US" sz="2800" b="0" i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33D3A5-95CF-DB58-7EE7-5641FF31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11" y="316993"/>
            <a:ext cx="2248214" cy="943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AD860C-D373-A8D1-B8F8-DA260B053991}"/>
              </a:ext>
            </a:extLst>
          </p:cNvPr>
          <p:cNvSpPr txBox="1"/>
          <p:nvPr/>
        </p:nvSpPr>
        <p:spPr>
          <a:xfrm>
            <a:off x="3204840" y="316993"/>
            <a:ext cx="78123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Muốn tìm được số </a:t>
            </a:r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lạc đà có 2 bướu </a:t>
            </a:r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ta làm thế nào?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CAFC42-BC59-72DE-F62B-841792776404}"/>
              </a:ext>
            </a:extLst>
          </p:cNvPr>
          <p:cNvSpPr txBox="1"/>
          <p:nvPr/>
        </p:nvSpPr>
        <p:spPr>
          <a:xfrm>
            <a:off x="1630017" y="2828835"/>
            <a:ext cx="9730409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  <a:cs typeface="Aharoni" panose="02010803020104030203" pitchFamily="2" charset="-79"/>
              </a:rPr>
              <a:t>CỦNG CỐ -DẶN DÒ</a:t>
            </a:r>
          </a:p>
        </p:txBody>
      </p:sp>
    </p:spTree>
    <p:extLst>
      <p:ext uri="{BB962C8B-B14F-4D97-AF65-F5344CB8AC3E}">
        <p14:creationId xmlns:p14="http://schemas.microsoft.com/office/powerpoint/2010/main" val="247572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DD6431-B9CE-06B9-C248-251AAADFEB01}"/>
              </a:ext>
            </a:extLst>
          </p:cNvPr>
          <p:cNvSpPr txBox="1"/>
          <p:nvPr/>
        </p:nvSpPr>
        <p:spPr>
          <a:xfrm>
            <a:off x="1963444" y="2105561"/>
            <a:ext cx="8265111" cy="13234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accent6">
                    <a:lumMod val="75000"/>
                  </a:schemeClr>
                </a:solidFill>
                <a:latin typeface="great viber"/>
                <a:cs typeface="Aharoni" panose="02010803020104030203" pitchFamily="2" charset="-79"/>
              </a:rPr>
              <a:t>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347944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ẤM BUÔN BÁN, CẤM REUP" descr="Emoji Love Sticker by B.Duck for iOS &amp; Android | GIPHY">
            <a:extLst>
              <a:ext uri="{FF2B5EF4-FFF2-40B4-BE49-F238E27FC236}">
                <a16:creationId xmlns:a16="http://schemas.microsoft.com/office/drawing/2014/main" id="{2339021B-E39E-1A6B-9DAC-D38A8D89E2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ào http://fb.com/nkpowerskills tải game miễn phí">
            <a:extLst>
              <a:ext uri="{FF2B5EF4-FFF2-40B4-BE49-F238E27FC236}">
                <a16:creationId xmlns:a16="http://schemas.microsoft.com/office/drawing/2014/main" id="{FBA1B686-D843-9E5E-19D1-6582804214F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7" name="ĐC SHARE MIỄN PHÍ BỞI NK POWERSKILLS">
            <a:extLst>
              <a:ext uri="{FF2B5EF4-FFF2-40B4-BE49-F238E27FC236}">
                <a16:creationId xmlns:a16="http://schemas.microsoft.com/office/drawing/2014/main" id="{926BE1EB-F5F9-226F-8FA5-5AB09D1AAA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8" name="CẤM BUÔN BÁN, CẤM REUP">
            <a:extLst>
              <a:ext uri="{FF2B5EF4-FFF2-40B4-BE49-F238E27FC236}">
                <a16:creationId xmlns:a16="http://schemas.microsoft.com/office/drawing/2014/main" id="{5CD6059D-3ADD-1250-9338-B02428A10D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69" y="4045095"/>
            <a:ext cx="2269494" cy="1737046"/>
          </a:xfrm>
          <a:prstGeom prst="rect">
            <a:avLst/>
          </a:prstGeom>
        </p:spPr>
      </p:pic>
      <p:pic>
        <p:nvPicPr>
          <p:cNvPr id="9" name="Vào http://fb.com/nkpowerskills tải game miễn phí">
            <a:extLst>
              <a:ext uri="{FF2B5EF4-FFF2-40B4-BE49-F238E27FC236}">
                <a16:creationId xmlns:a16="http://schemas.microsoft.com/office/drawing/2014/main" id="{E3340B85-BABD-B084-9BEA-B3733300A8F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639751" y="5333089"/>
            <a:ext cx="2269494" cy="1737046"/>
          </a:xfrm>
          <a:prstGeom prst="rect">
            <a:avLst/>
          </a:prstGeom>
        </p:spPr>
      </p:pic>
      <p:pic>
        <p:nvPicPr>
          <p:cNvPr id="10" name="ĐC SHARE MIỄN PHÍ BỞI NK POWERSKILLS">
            <a:extLst>
              <a:ext uri="{FF2B5EF4-FFF2-40B4-BE49-F238E27FC236}">
                <a16:creationId xmlns:a16="http://schemas.microsoft.com/office/drawing/2014/main" id="{2DDCBD02-6C3F-FBFA-1EC1-634E8DD931C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sp>
        <p:nvSpPr>
          <p:cNvPr id="11" name="CẤM BUÔN BÁN, CẤM REUP">
            <a:extLst>
              <a:ext uri="{FF2B5EF4-FFF2-40B4-BE49-F238E27FC236}">
                <a16:creationId xmlns:a16="http://schemas.microsoft.com/office/drawing/2014/main" id="{BE2250E8-83A8-86FC-CB35-044F9FCFC17B}"/>
              </a:ext>
            </a:extLst>
          </p:cNvPr>
          <p:cNvSpPr/>
          <p:nvPr/>
        </p:nvSpPr>
        <p:spPr>
          <a:xfrm>
            <a:off x="819623" y="279153"/>
            <a:ext cx="10500851" cy="296966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Vào http://fb.com/nkpowerskills tải game miễn phí">
            <a:extLst>
              <a:ext uri="{FF2B5EF4-FFF2-40B4-BE49-F238E27FC236}">
                <a16:creationId xmlns:a16="http://schemas.microsoft.com/office/drawing/2014/main" id="{0A99C870-754E-A614-EC37-271830A222DC}"/>
              </a:ext>
            </a:extLst>
          </p:cNvPr>
          <p:cNvSpPr/>
          <p:nvPr/>
        </p:nvSpPr>
        <p:spPr>
          <a:xfrm>
            <a:off x="6614450" y="410497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Montserrat Alternates Black" panose="00000A00000000000000" pitchFamily="50" charset="0"/>
              </a:rPr>
              <a:t>655</a:t>
            </a:r>
            <a:endParaRPr lang="en-US" sz="2800" dirty="0"/>
          </a:p>
        </p:txBody>
      </p:sp>
      <p:sp>
        <p:nvSpPr>
          <p:cNvPr id="13" name="Vào http://fb.com/nkpowerskills tải game miễn phí">
            <a:extLst>
              <a:ext uri="{FF2B5EF4-FFF2-40B4-BE49-F238E27FC236}">
                <a16:creationId xmlns:a16="http://schemas.microsoft.com/office/drawing/2014/main" id="{3CDA8BD3-D210-C7DE-7388-75E55D9FBB3D}"/>
              </a:ext>
            </a:extLst>
          </p:cNvPr>
          <p:cNvSpPr/>
          <p:nvPr/>
        </p:nvSpPr>
        <p:spPr>
          <a:xfrm>
            <a:off x="797402" y="415305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Montserrat Alternates Black" panose="00000A00000000000000" pitchFamily="50" charset="0"/>
              </a:rPr>
              <a:t>555</a:t>
            </a:r>
            <a:endParaRPr lang="en-US" sz="2800" dirty="0"/>
          </a:p>
        </p:txBody>
      </p:sp>
      <p:pic>
        <p:nvPicPr>
          <p:cNvPr id="14" name="ĐC SHARE MIỄN PHÍ BỞI NK POWERSKILLS" descr="Káº¿t quáº£ hÃ¬nh áº£nh cho right wrong tick icon">
            <a:extLst>
              <a:ext uri="{FF2B5EF4-FFF2-40B4-BE49-F238E27FC236}">
                <a16:creationId xmlns:a16="http://schemas.microsoft.com/office/drawing/2014/main" id="{D8FCB4CB-4701-BFB9-C717-FD7C25F07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87158" y="38524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ĐC SHARE MIỄN PHÍ BỞI NK POWERSKILLS" descr="Káº¿t quáº£ hÃ¬nh áº£nh cho right wrong tick icon">
            <a:extLst>
              <a:ext uri="{FF2B5EF4-FFF2-40B4-BE49-F238E27FC236}">
                <a16:creationId xmlns:a16="http://schemas.microsoft.com/office/drawing/2014/main" id="{16F868CA-6599-55AC-2164-C5E5CF6C5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41044" y="379609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ĐC SHARE MIỄN PHÍ BỞI NK POWERSKILLS">
            <a:extLst>
              <a:ext uri="{FF2B5EF4-FFF2-40B4-BE49-F238E27FC236}">
                <a16:creationId xmlns:a16="http://schemas.microsoft.com/office/drawing/2014/main" id="{142ADF41-7A9F-9AF7-4E8C-A9FF36AA07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39" y="4554106"/>
            <a:ext cx="12260119" cy="5316173"/>
          </a:xfrm>
          <a:prstGeom prst="rect">
            <a:avLst/>
          </a:prstGeom>
        </p:spPr>
      </p:pic>
      <p:sp>
        <p:nvSpPr>
          <p:cNvPr id="18" name="ĐC SHARE MIỄN PHÍ BỞI NK POWERSKILLS">
            <a:extLst>
              <a:ext uri="{FF2B5EF4-FFF2-40B4-BE49-F238E27FC236}">
                <a16:creationId xmlns:a16="http://schemas.microsoft.com/office/drawing/2014/main" id="{CD6488FB-CCDE-6C42-F45E-F982D6205D41}"/>
              </a:ext>
            </a:extLst>
          </p:cNvPr>
          <p:cNvSpPr/>
          <p:nvPr/>
        </p:nvSpPr>
        <p:spPr>
          <a:xfrm>
            <a:off x="819623" y="518788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Montserrat Alternates Black" panose="00000A00000000000000" pitchFamily="50" charset="0"/>
              </a:rPr>
              <a:t>556</a:t>
            </a:r>
            <a:endParaRPr lang="en-US" sz="2800" dirty="0"/>
          </a:p>
        </p:txBody>
      </p:sp>
      <p:sp>
        <p:nvSpPr>
          <p:cNvPr id="19" name="CẤM BUÔN BÁN, CẤM REUP">
            <a:extLst>
              <a:ext uri="{FF2B5EF4-FFF2-40B4-BE49-F238E27FC236}">
                <a16:creationId xmlns:a16="http://schemas.microsoft.com/office/drawing/2014/main" id="{E2069B7A-AB52-22AA-3B23-09C4E9CEE5C6}"/>
              </a:ext>
            </a:extLst>
          </p:cNvPr>
          <p:cNvSpPr/>
          <p:nvPr/>
        </p:nvSpPr>
        <p:spPr>
          <a:xfrm>
            <a:off x="6614450" y="518788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Montserrat Alternates Black" panose="00000A00000000000000" pitchFamily="50" charset="0"/>
              </a:rPr>
              <a:t>515</a:t>
            </a:r>
            <a:endParaRPr lang="en-US" sz="2800" dirty="0"/>
          </a:p>
        </p:txBody>
      </p:sp>
      <p:pic>
        <p:nvPicPr>
          <p:cNvPr id="20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786FFA17-26B5-58B4-AECE-30BAF6118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09751" y="495293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Vào http://fb.com/nkpowerskills tải game miễn phí" descr="Káº¿t quáº£ hÃ¬nh áº£nh cho right wrong tick icon">
            <a:extLst>
              <a:ext uri="{FF2B5EF4-FFF2-40B4-BE49-F238E27FC236}">
                <a16:creationId xmlns:a16="http://schemas.microsoft.com/office/drawing/2014/main" id="{BE87C4B8-06F9-6807-452B-621A077B5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74673" y="484665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ẤM BUÔN BÁN, CẤM REUP">
            <a:extLst>
              <a:ext uri="{FF2B5EF4-FFF2-40B4-BE49-F238E27FC236}">
                <a16:creationId xmlns:a16="http://schemas.microsoft.com/office/drawing/2014/main" id="{B5B02FD5-0DDE-87BC-74B2-84D511D6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677" y="928778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332C65A-2BE5-535F-1641-C819EACCD887}"/>
              </a:ext>
            </a:extLst>
          </p:cNvPr>
          <p:cNvSpPr txBox="1"/>
          <p:nvPr/>
        </p:nvSpPr>
        <p:spPr>
          <a:xfrm>
            <a:off x="2423886" y="919720"/>
            <a:ext cx="68532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600" b="1">
                <a:solidFill>
                  <a:srgbClr val="00B0F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Kết quả của phép nhân: </a:t>
            </a:r>
          </a:p>
          <a:p>
            <a:pPr algn="ctr"/>
            <a:r>
              <a:rPr lang="en-US" altLang="en-US" sz="3600" b="1">
                <a:solidFill>
                  <a:srgbClr val="00B0F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131 x 5 =  ……</a:t>
            </a:r>
          </a:p>
        </p:txBody>
      </p:sp>
    </p:spTree>
    <p:extLst>
      <p:ext uri="{BB962C8B-B14F-4D97-AF65-F5344CB8AC3E}">
        <p14:creationId xmlns:p14="http://schemas.microsoft.com/office/powerpoint/2010/main" val="273272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3 L 0.00091 0.00116 L 0.01549 0.01574 C 0.01654 0.01667 0.01758 0.01806 0.01862 0.01944 C 0.01992 0.02107 0.02122 0.02338 0.02279 0.025 C 0.02539 0.02778 0.02812 0.03056 0.03112 0.03241 C 0.04049 0.03796 0.02552 0.0294 0.03945 0.03611 C 0.05234 0.04236 0.03893 0.03773 0.05195 0.04167 C 0.05404 0.04352 0.05599 0.0456 0.0582 0.04722 C 0.06015 0.04861 0.06237 0.04907 0.06445 0.05093 C 0.06667 0.05278 0.06836 0.05625 0.0707 0.05833 C 0.07396 0.06111 0.07773 0.06273 0.08112 0.06574 C 0.08398 0.06829 0.08646 0.07245 0.08945 0.075 C 0.10026 0.0838 0.10338 0.08403 0.11237 0.08982 C 0.1151 0.09144 0.11784 0.09375 0.1207 0.09537 C 0.12331 0.09676 0.1263 0.09722 0.12904 0.09907 C 0.13112 0.10046 0.13294 0.10347 0.13529 0.10463 C 0.13789 0.10579 0.14075 0.10602 0.14362 0.10648 C 0.1487 0.10718 0.15404 0.10764 0.15924 0.10833 C 0.16159 0.10949 0.16393 0.11111 0.16654 0.11204 C 0.16927 0.11296 0.172 0.11319 0.17487 0.11389 C 0.17956 0.11482 0.18854 0.11597 0.19362 0.11759 C 0.197 0.11852 0.20052 0.12014 0.20404 0.1213 C 0.20703 0.12199 0.21029 0.12245 0.21341 0.12315 C 0.21575 0.12361 0.21823 0.12431 0.2207 0.125 L 0.22904 0.12685 C 0.23945 0.13287 0.23099 0.12847 0.24154 0.13241 C 0.24284 0.13287 0.24427 0.1338 0.2457 0.13426 C 0.25013 0.13565 0.25469 0.13634 0.25924 0.13796 C 0.26198 0.13866 0.26393 0.14005 0.26654 0.14167 C 0.26784 0.14352 0.26927 0.14537 0.2707 0.14722 C 0.27161 0.14838 0.27279 0.14931 0.27383 0.15093 C 0.28177 0.16273 0.27226 0.15093 0.28008 0.16019 C 0.28555 0.175 0.27825 0.15694 0.28529 0.16944 C 0.28646 0.17153 0.28698 0.17477 0.28841 0.17685 C 0.29154 0.18102 0.2957 0.18333 0.29883 0.18796 C 0.30091 0.19097 0.30312 0.19375 0.30508 0.19722 C 0.31198 0.20949 0.30404 0.20023 0.31237 0.21019 C 0.31601 0.21458 0.32057 0.21736 0.32383 0.22315 C 0.3414 0.2544 0.32292 0.22384 0.34049 0.24722 C 0.34206 0.24931 0.3431 0.25208 0.34466 0.25463 C 0.34661 0.25764 0.3487 0.26088 0.35091 0.26389 C 0.35586 0.2706 0.36002 0.27454 0.36445 0.28241 C 0.36562 0.28449 0.36614 0.28773 0.36758 0.28982 C 0.36875 0.29144 0.37031 0.29213 0.37174 0.29352 C 0.37279 0.29444 0.37383 0.2956 0.37487 0.29722 C 0.3763 0.29931 0.37747 0.30232 0.37904 0.30463 C 0.39206 0.32384 0.38255 0.30995 0.39154 0.31944 C 0.39362 0.32153 0.39557 0.32454 0.39779 0.32685 C 0.39909 0.32824 0.40052 0.32917 0.40195 0.33056 C 0.40364 0.33218 0.40547 0.3338 0.40716 0.33611 C 0.40833 0.3375 0.40898 0.34028 0.41029 0.34167 C 0.41185 0.34329 0.4138 0.34375 0.41549 0.34537 C 0.41654 0.3463 0.41745 0.34792 0.41862 0.34907 C 0.41992 0.35023 0.42135 0.35116 0.42279 0.35278 C 0.42487 0.35486 0.42656 0.35857 0.42904 0.36019 L 0.43216 0.36204 " pathEditMode="relative" rAng="0" ptsTypes="AAAAAAAAAAAAAAAA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80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211256-9387-C329-9ED8-82C3828B17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12" descr="Emoji Love Sticker by B.Duck for iOS &amp; Android | GIPHY">
            <a:extLst>
              <a:ext uri="{FF2B5EF4-FFF2-40B4-BE49-F238E27FC236}">
                <a16:creationId xmlns:a16="http://schemas.microsoft.com/office/drawing/2014/main" id="{AA24B6C7-1CFD-CD5E-C359-BF5008C351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77DCF6-9AE4-BB82-957D-7B8F95B0F75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B88B88-AE71-ED7D-CB37-0FAC3914B9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FB564A-030D-FFA4-6E4A-FE2D46FF07B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69" y="4045095"/>
            <a:ext cx="2269494" cy="1737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22EF3-C53C-97E4-3F50-E680973A5E4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pic>
        <p:nvPicPr>
          <p:cNvPr id="10" name="Picture 4" descr="Sticker of B.Duck on Behance | à¸ªà¸à¸´à¸à¹à¸à¸­à¸£à¹">
            <a:extLst>
              <a:ext uri="{FF2B5EF4-FFF2-40B4-BE49-F238E27FC236}">
                <a16:creationId xmlns:a16="http://schemas.microsoft.com/office/drawing/2014/main" id="{8A0A0F28-9206-570B-3422-603B6092BE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1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577521-A827-8537-8117-0F05212CED3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07159" y="5323499"/>
            <a:ext cx="2269494" cy="17370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09EE3E-BA9D-3144-1E21-1C8D1703CE81}"/>
              </a:ext>
            </a:extLst>
          </p:cNvPr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77378D-2342-7B9D-20CF-1AA5D6CEE6C9}"/>
              </a:ext>
            </a:extLst>
          </p:cNvPr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Montserrat Alternates Black" panose="00000A00000000000000" pitchFamily="50" charset="0"/>
              </a:rPr>
              <a:t>612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3BE3D6-FABE-DCC8-BC68-905FFACE30AC}"/>
              </a:ext>
            </a:extLst>
          </p:cNvPr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Montserrat Alternates Black" panose="00000A00000000000000" pitchFamily="50" charset="0"/>
              </a:rPr>
              <a:t>632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68AEFB-8ADC-A49C-D57F-BFE3A6B59A81}"/>
              </a:ext>
            </a:extLst>
          </p:cNvPr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Montserrat Alternates Black" panose="00000A00000000000000" pitchFamily="50" charset="0"/>
              </a:rPr>
              <a:t>622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321E22-578C-A268-26A7-2E3222E75DA3}"/>
              </a:ext>
            </a:extLst>
          </p:cNvPr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Montserrat Alternates Black" panose="00000A00000000000000" pitchFamily="50" charset="0"/>
              </a:rPr>
              <a:t>602</a:t>
            </a:r>
            <a:endParaRPr lang="en-US" sz="2800" dirty="0"/>
          </a:p>
        </p:txBody>
      </p:sp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BCAA82E-C809-8657-E4B7-5E7FEA305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2DCCE1-36D9-B3C8-89CA-CE7604545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3C55DC8-DE7E-9FD8-89CA-A9B4C4687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2523D9C-9E7F-7738-18FC-BE62548AD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0BBE49C-7328-7B98-FD69-C63DDCE4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AC7A0F-E6FA-FDB3-5CE6-5EE227CC1A67}"/>
              </a:ext>
            </a:extLst>
          </p:cNvPr>
          <p:cNvSpPr txBox="1"/>
          <p:nvPr/>
        </p:nvSpPr>
        <p:spPr>
          <a:xfrm>
            <a:off x="2722862" y="681311"/>
            <a:ext cx="649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>
                <a:solidFill>
                  <a:srgbClr val="FFFFFF"/>
                </a:solidFill>
                <a:latin typeface="Calibri" panose="020F0502020204030204" pitchFamily="34" charset="0"/>
              </a:rPr>
              <a:t>Kết quả của phép nhân:</a:t>
            </a:r>
          </a:p>
          <a:p>
            <a:pPr algn="ctr"/>
            <a:r>
              <a:rPr lang="en-US" altLang="en-US" sz="3600" b="1">
                <a:solidFill>
                  <a:srgbClr val="FFFFFF"/>
                </a:solidFill>
                <a:latin typeface="Calibri" panose="020F0502020204030204" pitchFamily="34" charset="0"/>
              </a:rPr>
              <a:t>204 x 3 = ……?</a:t>
            </a:r>
          </a:p>
        </p:txBody>
      </p:sp>
    </p:spTree>
    <p:extLst>
      <p:ext uri="{BB962C8B-B14F-4D97-AF65-F5344CB8AC3E}">
        <p14:creationId xmlns:p14="http://schemas.microsoft.com/office/powerpoint/2010/main" val="10845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-1.48148E-6 L -6.04167E-6 -1.48148E-6 C 0.00169 0.00926 0.00077 0.02176 0.0052 0.02778 C 0.0065 0.02963 0.00807 0.03102 0.00937 0.03333 C 0.01197 0.03796 0.01236 0.0412 0.01458 0.0463 C 0.01757 0.05301 0.02395 0.06667 0.02395 0.06667 C 0.02421 0.06852 0.02473 0.07014 0.02499 0.07222 C 0.02617 0.0875 0.02395 0.10486 0.02812 0.11852 C 0.0315 0.12986 0.04062 0.13148 0.04583 0.14074 C 0.04986 0.14815 0.05143 0.15139 0.05624 0.15741 C 0.05781 0.15949 0.05963 0.16088 0.06145 0.16296 C 0.06354 0.16528 0.06562 0.16782 0.0677 0.17037 L 0.07083 0.17407 C 0.07213 0.17893 0.07395 0.18356 0.07499 0.18889 C 0.07525 0.19074 0.07551 0.19259 0.07604 0.19444 C 0.07656 0.19699 0.07747 0.1993 0.07812 0.20185 C 0.07877 0.20486 0.07916 0.20833 0.0802 0.21111 C 0.08085 0.21319 0.08242 0.21458 0.08333 0.21667 C 0.08411 0.21898 0.08437 0.22199 0.08541 0.22407 C 0.08645 0.22639 0.08827 0.22731 0.08958 0.22963 C 0.09036 0.23125 0.09088 0.23333 0.09166 0.23518 C 0.09348 0.24005 0.09856 0.25185 0.10104 0.2537 C 0.10273 0.25486 0.10455 0.25579 0.10624 0.25741 C 0.11367 0.26412 0.10429 0.25833 0.11354 0.26481 C 0.11549 0.2662 0.1177 0.2669 0.11979 0.26852 C 0.12161 0.26991 0.12304 0.27245 0.12499 0.27407 C 0.12994 0.27824 0.1345 0.28009 0.13958 0.28333 C 0.14127 0.28449 0.14296 0.28588 0.14479 0.28704 C 0.1457 0.28773 0.14687 0.28819 0.14791 0.28889 C 0.14921 0.29005 0.15051 0.29167 0.15208 0.29259 C 0.1608 0.29838 0.16093 0.29606 0.17187 0.29815 C 0.17343 0.29838 0.18124 0.30093 0.18333 0.30185 C 0.18775 0.30393 0.18554 0.30393 0.19062 0.30741 C 0.19257 0.3088 0.19479 0.30995 0.19687 0.31111 C 0.19791 0.3118 0.19895 0.31204 0.19999 0.31296 C 0.2013 0.31412 0.2026 0.31597 0.20416 0.31667 C 0.20715 0.31782 0.21041 0.31782 0.21354 0.31852 C 0.22434 0.32407 0.21705 0.32083 0.22708 0.32407 C 0.22877 0.32454 0.23046 0.32546 0.23229 0.32593 C 0.23359 0.32616 0.23502 0.32593 0.23645 0.32593 " pathEditMode="relative" ptsTypes="AAAAAAAAAAAAAAAAAAAAAAAAAAAAAAAAAAAAAAAA">
                                      <p:cBhvr>
                                        <p:cTn id="10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04AE01F-6561-D3F2-5EA6-5962D06571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0" descr="Emoji Eat Sticker by B.Duck à¹à¸à¸à¸µ 2020 | à¸ªà¸à¸´à¸à¹à¸à¸­à¸£à¹">
            <a:extLst>
              <a:ext uri="{FF2B5EF4-FFF2-40B4-BE49-F238E27FC236}">
                <a16:creationId xmlns:a16="http://schemas.microsoft.com/office/drawing/2014/main" id="{6C0B3490-04DC-BEBC-B655-37908E10CB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05" y="38859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Emoji Love Sticker by B.Duck for iOS &amp; Android | GIPHY">
            <a:extLst>
              <a:ext uri="{FF2B5EF4-FFF2-40B4-BE49-F238E27FC236}">
                <a16:creationId xmlns:a16="http://schemas.microsoft.com/office/drawing/2014/main" id="{A86BC5D9-18C0-31B1-9F3D-6F6BBE6E6B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AB6204-9DB7-E650-7B9A-919BF536731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E2DA86-2B86-A6B1-2205-292DAEA7B5A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8AD4C4-F2BA-7902-82B1-5E11D73973E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731438" y="4160210"/>
            <a:ext cx="2269494" cy="17370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6C0D64-BC32-FBC6-4817-E15E65F2591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pic>
        <p:nvPicPr>
          <p:cNvPr id="22" name="Picture 4" descr="Sticker of B.Duck on Behance | à¸ªà¸à¸´à¸à¹à¸à¸­à¸£à¹">
            <a:extLst>
              <a:ext uri="{FF2B5EF4-FFF2-40B4-BE49-F238E27FC236}">
                <a16:creationId xmlns:a16="http://schemas.microsoft.com/office/drawing/2014/main" id="{0F6E57A5-0E70-7B99-C7A3-6735F09716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1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A331D1C-9EC7-DBBE-70D6-D456CB154036}"/>
              </a:ext>
            </a:extLst>
          </p:cNvPr>
          <p:cNvSpPr/>
          <p:nvPr/>
        </p:nvSpPr>
        <p:spPr>
          <a:xfrm>
            <a:off x="952179" y="51519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D43F2A-480B-4800-5D17-ADD92BEB7557}"/>
              </a:ext>
            </a:extLst>
          </p:cNvPr>
          <p:cNvSpPr/>
          <p:nvPr/>
        </p:nvSpPr>
        <p:spPr>
          <a:xfrm>
            <a:off x="6769227" y="438732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750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3D60E4-61D4-836C-602F-2B4EACEDF64B}"/>
              </a:ext>
            </a:extLst>
          </p:cNvPr>
          <p:cNvSpPr/>
          <p:nvPr/>
        </p:nvSpPr>
        <p:spPr>
          <a:xfrm>
            <a:off x="974400" y="547023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660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880AB3-16DA-2114-2340-99B0A5C9FC4C}"/>
              </a:ext>
            </a:extLst>
          </p:cNvPr>
          <p:cNvSpPr/>
          <p:nvPr/>
        </p:nvSpPr>
        <p:spPr>
          <a:xfrm>
            <a:off x="6769227" y="547023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760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9367D3-6EC2-4EA5-2023-4E2CC5B56287}"/>
              </a:ext>
            </a:extLst>
          </p:cNvPr>
          <p:cNvSpPr/>
          <p:nvPr/>
        </p:nvSpPr>
        <p:spPr>
          <a:xfrm>
            <a:off x="952179" y="443540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650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D04BAA2-B344-6B5A-65D9-9214CAE63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141935" y="413482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CD0D638-96CD-D749-2DD2-395EFDAED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64528" y="523528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B0CFCA74-A37C-2B22-3FDD-EC44F53BE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29450" y="512900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75DFE92-A558-F535-4419-8C1BD5B69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95821" y="407844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701CDE3D-8A54-E26B-7B99-448ACA28D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6073" y="1726854"/>
            <a:ext cx="3798138" cy="379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F8CA95B-BDC7-44BF-6412-8D18211A5458}"/>
              </a:ext>
            </a:extLst>
          </p:cNvPr>
          <p:cNvSpPr txBox="1"/>
          <p:nvPr/>
        </p:nvSpPr>
        <p:spPr>
          <a:xfrm>
            <a:off x="3197907" y="800064"/>
            <a:ext cx="6638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Kết quả của phép tính:</a:t>
            </a:r>
          </a:p>
          <a:p>
            <a:pPr algn="ctr"/>
            <a:r>
              <a:rPr lang="en-US" altLang="en-US" sz="3600" b="1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250 x 3=……..</a:t>
            </a:r>
            <a:endParaRPr lang="en-US" altLang="en-US" sz="2400" b="1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34" name="Picture 12" descr="Káº¿t quáº£ hÃ¬nh áº£nh cho win text gif">
            <a:extLst>
              <a:ext uri="{FF2B5EF4-FFF2-40B4-BE49-F238E27FC236}">
                <a16:creationId xmlns:a16="http://schemas.microsoft.com/office/drawing/2014/main" id="{1A3B8E6A-A582-D346-1D4E-5FE04324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73" y="1202007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92593E-6 L -2.29167E-6 5.92593E-6 C 0.00235 0.00487 0.00534 0.00904 0.00716 0.01482 C 0.00886 0.01968 0.00899 0.02592 0.01029 0.03149 C 0.0125 0.04029 0.01459 0.04931 0.01758 0.05741 C 0.02357 0.07269 0.02787 0.08195 0.03216 0.09816 C 0.03451 0.10649 0.03555 0.11621 0.03841 0.12408 C 0.04115 0.13126 0.0448 0.14029 0.04675 0.14816 C 0.04779 0.15163 0.04792 0.15556 0.04883 0.15927 C 0.05 0.16366 0.0517 0.16783 0.053 0.17223 C 0.05456 0.17709 0.0556 0.18218 0.05716 0.18704 C 0.05912 0.19214 0.06159 0.19654 0.06341 0.20186 C 0.06537 0.20718 0.06667 0.2132 0.06862 0.21853 C 0.07253 0.22871 0.07709 0.2382 0.08112 0.24816 C 0.08295 0.25232 0.08464 0.25672 0.08633 0.26112 C 0.08881 0.26714 0.09102 0.27362 0.09362 0.27964 C 0.09545 0.28334 0.0974 0.28658 0.09883 0.29075 C 0.10091 0.29584 0.10209 0.30209 0.10404 0.30741 C 0.10625 0.31274 0.10925 0.31667 0.11133 0.32223 C 0.12552 0.35765 0.10834 0.32177 0.12175 0.35186 C 0.14271 0.39839 0.11823 0.33959 0.13321 0.37964 C 0.13451 0.38288 0.1362 0.38542 0.13737 0.3889 C 0.13907 0.39353 0.13998 0.39885 0.14154 0.40371 C 0.15482 0.44283 0.13646 0.39005 0.14779 0.41853 C 0.15521 0.43681 0.14323 0.4139 0.15404 0.43334 C 0.1569 0.44839 0.15196 0.42501 0.16133 0.45001 C 0.16628 0.46297 0.16016 0.44677 0.16654 0.46297 C 0.16732 0.46459 0.16784 0.46667 0.16862 0.46853 C 0.17058 0.47223 0.17318 0.47524 0.17487 0.47964 L 0.18425 0.50186 C 0.18529 0.50417 0.1862 0.50695 0.18737 0.50927 C 0.18946 0.51297 0.19206 0.51598 0.19362 0.52038 C 0.1944 0.52223 0.19519 0.52385 0.19571 0.52593 C 0.19649 0.52825 0.19688 0.53103 0.19779 0.53334 C 0.19961 0.53774 0.20157 0.53959 0.20404 0.5426 C 0.20482 0.54445 0.20521 0.54654 0.20612 0.54816 C 0.20938 0.55279 0.21016 0.5507 0.21341 0.55371 C 0.21459 0.55464 0.2155 0.55603 0.21654 0.55741 C 0.23112 0.55672 0.24571 0.55649 0.26029 0.55556 C 0.28868 0.55325 0.24675 0.55371 0.2655 0.55371 " pathEditMode="relative" ptsTypes="AAAAAAAAAAAAAAAAAAAAAAAAAAAAAAAAAAAAAA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FE86C1-81AA-5BF1-3D24-3C8CA23FFCE3}"/>
              </a:ext>
            </a:extLst>
          </p:cNvPr>
          <p:cNvSpPr txBox="1"/>
          <p:nvPr/>
        </p:nvSpPr>
        <p:spPr>
          <a:xfrm>
            <a:off x="2030482" y="1433720"/>
            <a:ext cx="86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                        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Toán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305D5-095B-8FCD-6D3A-AB4393C235FB}"/>
              </a:ext>
            </a:extLst>
          </p:cNvPr>
          <p:cNvSpPr txBox="1"/>
          <p:nvPr/>
        </p:nvSpPr>
        <p:spPr>
          <a:xfrm>
            <a:off x="3431387" y="2119263"/>
            <a:ext cx="7518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Gluten Black" pitchFamily="2" charset="0"/>
              </a:rPr>
              <a:t>CHIA SỐ CÓ BA CHỮ SỐ CHO SỐ CÓ 1 CHỮ SỐ ( </a:t>
            </a:r>
            <a:r>
              <a:rPr lang="en-US" sz="3600" dirty="0" err="1">
                <a:solidFill>
                  <a:srgbClr val="002060"/>
                </a:solidFill>
                <a:latin typeface="Gluten Black" pitchFamily="2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Gluten Black" pitchFamily="2" charset="0"/>
              </a:rPr>
              <a:t> 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A3048E-6E9B-E753-F381-51E88061A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4785" r="94737">
                        <a14:foregroundMark x1="14354" y1="30328" x2="60287" y2="22951"/>
                        <a14:foregroundMark x1="5263" y1="27869" x2="18182" y2="73770"/>
                        <a14:foregroundMark x1="70813" y1="18033" x2="86603" y2="41803"/>
                        <a14:foregroundMark x1="91388" y1="17213" x2="92823" y2="18033"/>
                        <a14:foregroundMark x1="94737" y1="14754" x2="94737" y2="14754"/>
                        <a14:foregroundMark x1="39234" y1="54098" x2="75598" y2="45082"/>
                        <a14:foregroundMark x1="71770" y1="48361" x2="79426" y2="48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0731" y="2138322"/>
            <a:ext cx="1805127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8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5534BD-BB3A-0BA8-C37C-80DCE769B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44" y="348407"/>
            <a:ext cx="2857899" cy="933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F98493-D5ED-2769-FCF6-B233AD7AB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134" y="1689021"/>
            <a:ext cx="1810003" cy="1057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6454DE-2AED-D404-8ABE-C77087156CF6}"/>
              </a:ext>
            </a:extLst>
          </p:cNvPr>
          <p:cNvSpPr txBox="1"/>
          <p:nvPr/>
        </p:nvSpPr>
        <p:spPr>
          <a:xfrm>
            <a:off x="2046708" y="2158229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F01C2-6BA0-EC0A-B3E3-ACCBB5EAA5C3}"/>
              </a:ext>
            </a:extLst>
          </p:cNvPr>
          <p:cNvSpPr txBox="1"/>
          <p:nvPr/>
        </p:nvSpPr>
        <p:spPr>
          <a:xfrm>
            <a:off x="1421914" y="2033171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25864F-B084-92C3-C216-5D767BCB4BCD}"/>
              </a:ext>
            </a:extLst>
          </p:cNvPr>
          <p:cNvCxnSpPr>
            <a:cxnSpLocks/>
          </p:cNvCxnSpPr>
          <p:nvPr/>
        </p:nvCxnSpPr>
        <p:spPr>
          <a:xfrm>
            <a:off x="1385962" y="2444599"/>
            <a:ext cx="5947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1414103" y="2367245"/>
            <a:ext cx="26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564C1-F786-DCE0-4917-D3C0B9CB7CB0}"/>
              </a:ext>
            </a:extLst>
          </p:cNvPr>
          <p:cNvSpPr txBox="1"/>
          <p:nvPr/>
        </p:nvSpPr>
        <p:spPr>
          <a:xfrm>
            <a:off x="1567783" y="2373967"/>
            <a:ext cx="26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BD211-DDBC-E949-A5F9-550BC433F53D}"/>
              </a:ext>
            </a:extLst>
          </p:cNvPr>
          <p:cNvSpPr txBox="1"/>
          <p:nvPr/>
        </p:nvSpPr>
        <p:spPr>
          <a:xfrm>
            <a:off x="2182079" y="2158229"/>
            <a:ext cx="26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293B7-D908-6A3B-11D8-4CA8AC082DA8}"/>
              </a:ext>
            </a:extLst>
          </p:cNvPr>
          <p:cNvSpPr txBox="1"/>
          <p:nvPr/>
        </p:nvSpPr>
        <p:spPr>
          <a:xfrm>
            <a:off x="1423768" y="2638321"/>
            <a:ext cx="62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9B6E25-D09C-C69E-0352-B41241029027}"/>
              </a:ext>
            </a:extLst>
          </p:cNvPr>
          <p:cNvCxnSpPr>
            <a:cxnSpLocks/>
          </p:cNvCxnSpPr>
          <p:nvPr/>
        </p:nvCxnSpPr>
        <p:spPr>
          <a:xfrm>
            <a:off x="1421914" y="3028604"/>
            <a:ext cx="5947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CD6138-ACDD-6FD7-BCB4-A720B6706639}"/>
              </a:ext>
            </a:extLst>
          </p:cNvPr>
          <p:cNvSpPr txBox="1"/>
          <p:nvPr/>
        </p:nvSpPr>
        <p:spPr>
          <a:xfrm>
            <a:off x="1584789" y="2944893"/>
            <a:ext cx="62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05EAD0-237B-16F5-B86C-2E1690E0084E}"/>
              </a:ext>
            </a:extLst>
          </p:cNvPr>
          <p:cNvSpPr txBox="1"/>
          <p:nvPr/>
        </p:nvSpPr>
        <p:spPr>
          <a:xfrm>
            <a:off x="2342206" y="2158383"/>
            <a:ext cx="62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3BABF7-13D3-479E-231B-5A5CBFA44DB6}"/>
              </a:ext>
            </a:extLst>
          </p:cNvPr>
          <p:cNvSpPr txBox="1"/>
          <p:nvPr/>
        </p:nvSpPr>
        <p:spPr>
          <a:xfrm>
            <a:off x="1584789" y="3249516"/>
            <a:ext cx="62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235430-41E7-28C4-D27C-2BA6BAD908CB}"/>
              </a:ext>
            </a:extLst>
          </p:cNvPr>
          <p:cNvCxnSpPr>
            <a:cxnSpLocks/>
          </p:cNvCxnSpPr>
          <p:nvPr/>
        </p:nvCxnSpPr>
        <p:spPr>
          <a:xfrm>
            <a:off x="1476343" y="3624694"/>
            <a:ext cx="5947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3E83D2A-3500-8FEC-93B2-6DEE8165A35E}"/>
              </a:ext>
            </a:extLst>
          </p:cNvPr>
          <p:cNvSpPr txBox="1"/>
          <p:nvPr/>
        </p:nvSpPr>
        <p:spPr>
          <a:xfrm>
            <a:off x="1701330" y="3551640"/>
            <a:ext cx="75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0E91FC-84FC-C2A5-3228-0C2658BE134C}"/>
              </a:ext>
            </a:extLst>
          </p:cNvPr>
          <p:cNvSpPr txBox="1"/>
          <p:nvPr/>
        </p:nvSpPr>
        <p:spPr>
          <a:xfrm>
            <a:off x="1725156" y="2940445"/>
            <a:ext cx="62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1365BE-F828-6872-6B94-0A91A4B51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334" y="1702956"/>
            <a:ext cx="3267531" cy="3810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1AF17B-3AEB-7ADA-907D-FA886526A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979" y="2024718"/>
            <a:ext cx="4229690" cy="4477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0A028D-733E-DCCF-DE8F-85D5BCCFC8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334" y="2341612"/>
            <a:ext cx="1057423" cy="4667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BDED3C-5E83-7222-A5DB-E2034DC893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1708" y="2430724"/>
            <a:ext cx="4248743" cy="390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6322B5-5BF1-7AC0-342D-AEFBA8E175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9357" y="2804736"/>
            <a:ext cx="5163271" cy="4477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5B8AB5-1FD2-CE28-58FC-9BD6011AC7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0952" y="3169292"/>
            <a:ext cx="5229955" cy="4572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BDCB91-E1C9-07AA-9E23-B063AABF53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5109" y="3624694"/>
            <a:ext cx="4725059" cy="48584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DE68490-8A3E-82F0-5614-B9ADD3AA1B95}"/>
              </a:ext>
            </a:extLst>
          </p:cNvPr>
          <p:cNvSpPr/>
          <p:nvPr/>
        </p:nvSpPr>
        <p:spPr>
          <a:xfrm>
            <a:off x="3727247" y="4301787"/>
            <a:ext cx="3065704" cy="6147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 : 3 = 154</a:t>
            </a:r>
          </a:p>
        </p:txBody>
      </p:sp>
      <p:pic>
        <p:nvPicPr>
          <p:cNvPr id="1026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A305AFA9-6000-6473-63A9-F1891CF22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68" y="4110537"/>
            <a:ext cx="3268062" cy="24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BCE8A85-E443-9714-4AB0-7D8042F4409B}"/>
              </a:ext>
            </a:extLst>
          </p:cNvPr>
          <p:cNvSpPr/>
          <p:nvPr/>
        </p:nvSpPr>
        <p:spPr>
          <a:xfrm>
            <a:off x="2664942" y="593772"/>
            <a:ext cx="676275" cy="5955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3A3AD1-5178-1927-035B-4E69720532E3}"/>
              </a:ext>
            </a:extLst>
          </p:cNvPr>
          <p:cNvSpPr txBox="1"/>
          <p:nvPr/>
        </p:nvSpPr>
        <p:spPr>
          <a:xfrm>
            <a:off x="3377101" y="652031"/>
            <a:ext cx="525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Đặt tính rồi tính( theo mẫu): </a:t>
            </a:r>
          </a:p>
        </p:txBody>
      </p:sp>
    </p:spTree>
    <p:extLst>
      <p:ext uri="{BB962C8B-B14F-4D97-AF65-F5344CB8AC3E}">
        <p14:creationId xmlns:p14="http://schemas.microsoft.com/office/powerpoint/2010/main" val="12676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9F2E6-022B-0D39-0884-B7D10AE9E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87" y="1373548"/>
            <a:ext cx="10393225" cy="647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342652-8D86-61FB-7CEB-37850221B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470" y="2313542"/>
            <a:ext cx="1362265" cy="2191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CF6BE8-A9BA-C3AC-78F3-69DFE6ED4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752" y="2237332"/>
            <a:ext cx="1381318" cy="22672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FE3316-1FE6-B07E-75FA-6A7996307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0407" y="2341950"/>
            <a:ext cx="1400370" cy="22767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DA2C80-DD3B-A62D-34B5-AA89821975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8837" y="2267659"/>
            <a:ext cx="1381317" cy="22220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AD2553-7BF0-4710-F94D-5F0F4B18B0B1}"/>
              </a:ext>
            </a:extLst>
          </p:cNvPr>
          <p:cNvSpPr/>
          <p:nvPr/>
        </p:nvSpPr>
        <p:spPr>
          <a:xfrm>
            <a:off x="545624" y="4557141"/>
            <a:ext cx="2565959" cy="6147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403 : 3 = 134(dư 1)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26F720F-A5D5-1605-732F-6C1607691127}"/>
              </a:ext>
            </a:extLst>
          </p:cNvPr>
          <p:cNvSpPr/>
          <p:nvPr/>
        </p:nvSpPr>
        <p:spPr>
          <a:xfrm>
            <a:off x="3341217" y="4578826"/>
            <a:ext cx="2565960" cy="6147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518 : 5 = 103(dư 3)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B3AAB1-D757-A297-CC66-6EB5F1E1EFBA}"/>
              </a:ext>
            </a:extLst>
          </p:cNvPr>
          <p:cNvSpPr/>
          <p:nvPr/>
        </p:nvSpPr>
        <p:spPr>
          <a:xfrm>
            <a:off x="6199753" y="4557141"/>
            <a:ext cx="2565960" cy="6147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844 : 8 = 105(dư 4)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90CAA5-4F2B-A3CA-FB42-FC73650D218D}"/>
              </a:ext>
            </a:extLst>
          </p:cNvPr>
          <p:cNvSpPr/>
          <p:nvPr/>
        </p:nvSpPr>
        <p:spPr>
          <a:xfrm>
            <a:off x="9373944" y="4557141"/>
            <a:ext cx="1775153" cy="6147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810 : 9 = 90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588415-73C8-6D62-98B6-D8E9358CD5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43" y="357084"/>
            <a:ext cx="2248214" cy="94310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D85D495-84A5-4BFB-ED17-964D0C0F6C7C}"/>
              </a:ext>
            </a:extLst>
          </p:cNvPr>
          <p:cNvSpPr/>
          <p:nvPr/>
        </p:nvSpPr>
        <p:spPr>
          <a:xfrm>
            <a:off x="2664942" y="593772"/>
            <a:ext cx="676275" cy="5955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6A73E3-F195-FB2E-CEC1-E8EB2118E8F5}"/>
              </a:ext>
            </a:extLst>
          </p:cNvPr>
          <p:cNvSpPr txBox="1"/>
          <p:nvPr/>
        </p:nvSpPr>
        <p:spPr>
          <a:xfrm>
            <a:off x="3377101" y="652031"/>
            <a:ext cx="525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Đặt tính rồi tính( theo mẫu): </a:t>
            </a:r>
          </a:p>
        </p:txBody>
      </p:sp>
    </p:spTree>
    <p:extLst>
      <p:ext uri="{BB962C8B-B14F-4D97-AF65-F5344CB8AC3E}">
        <p14:creationId xmlns:p14="http://schemas.microsoft.com/office/powerpoint/2010/main" val="36465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B1B3B-4A5F-F277-D280-3983E08B0927}"/>
              </a:ext>
            </a:extLst>
          </p:cNvPr>
          <p:cNvSpPr/>
          <p:nvPr/>
        </p:nvSpPr>
        <p:spPr>
          <a:xfrm>
            <a:off x="577888" y="1466182"/>
            <a:ext cx="5936199" cy="174383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: 600 : 2 = ?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Nhẩm: 6 trăm : 2 = 3 trăm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600 : 2 = 300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DA860-73DA-3EE6-1D52-8ACB655BD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07" y="3342425"/>
            <a:ext cx="10529618" cy="94310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70FB27-F0AB-1AD8-4FC0-3F31054336E4}"/>
              </a:ext>
            </a:extLst>
          </p:cNvPr>
          <p:cNvSpPr/>
          <p:nvPr/>
        </p:nvSpPr>
        <p:spPr>
          <a:xfrm>
            <a:off x="722131" y="3500943"/>
            <a:ext cx="3105307" cy="12958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endParaRPr lang="en-US" sz="240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endParaRPr lang="en-US" sz="240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 400 : 4 =</a:t>
            </a:r>
          </a:p>
          <a:p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4 trăm : 4 = 1 trăm</a:t>
            </a:r>
          </a:p>
          <a:p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   400 : 4 = 100</a:t>
            </a:r>
          </a:p>
          <a:p>
            <a:br>
              <a:rPr lang="en-US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>
                <a:solidFill>
                  <a:schemeClr val="accent6">
                    <a:lumMod val="50000"/>
                  </a:schemeClr>
                </a:solidFill>
              </a:rPr>
            </a:br>
            <a:endParaRPr lang="en-US" sz="28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019B3E-B9BF-93B4-9C24-53490D3C9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43" y="357084"/>
            <a:ext cx="2248214" cy="943107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DC0EA77A-ADA9-3A60-A02C-2B100905B043}"/>
              </a:ext>
            </a:extLst>
          </p:cNvPr>
          <p:cNvSpPr/>
          <p:nvPr/>
        </p:nvSpPr>
        <p:spPr>
          <a:xfrm>
            <a:off x="6779203" y="363813"/>
            <a:ext cx="5023255" cy="3065187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0000"/>
              </a:solidFill>
              <a:effectLst/>
              <a:latin typeface="Nunito Black" pitchFamily="2" charset="0"/>
            </a:endParaRPr>
          </a:p>
          <a:p>
            <a:pPr algn="ctr"/>
            <a:endParaRPr lang="en-US">
              <a:solidFill>
                <a:srgbClr val="000000"/>
              </a:solidFill>
              <a:latin typeface="Nunito Black" pitchFamily="2" charset="0"/>
            </a:endParaRPr>
          </a:p>
          <a:p>
            <a:pPr algn="ctr"/>
            <a:endParaRPr lang="en-US" b="0" i="0">
              <a:solidFill>
                <a:srgbClr val="000000"/>
              </a:solidFill>
              <a:effectLst/>
              <a:latin typeface="Nunito Black" pitchFamily="2" charset="0"/>
            </a:endParaRPr>
          </a:p>
          <a:p>
            <a:pPr algn="ctr"/>
            <a:r>
              <a:rPr lang="en-US" sz="2800" b="0" i="0">
                <a:solidFill>
                  <a:schemeClr val="accent2">
                    <a:lumMod val="50000"/>
                  </a:schemeClr>
                </a:solidFill>
                <a:effectLst/>
                <a:latin typeface="Nunito Black" pitchFamily="2" charset="0"/>
              </a:rPr>
              <a:t>Quan sát ví dụ mẫu rồi thực hiện tính nhẩm kết quả phép chia số tròn trăm cho một số.</a:t>
            </a:r>
            <a:br>
              <a:rPr lang="en-US" sz="2800" b="0" i="0">
                <a:solidFill>
                  <a:schemeClr val="accent2">
                    <a:lumMod val="50000"/>
                  </a:schemeClr>
                </a:solidFill>
                <a:effectLst/>
                <a:latin typeface="Nunito Black" pitchFamily="2" charset="0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84EB54-BB0F-05D3-5AAB-86B3483D7DE1}"/>
              </a:ext>
            </a:extLst>
          </p:cNvPr>
          <p:cNvSpPr/>
          <p:nvPr/>
        </p:nvSpPr>
        <p:spPr>
          <a:xfrm>
            <a:off x="2664942" y="593772"/>
            <a:ext cx="676275" cy="5955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D3B3C6-4C2D-BD92-04C5-E9D18600FE17}"/>
              </a:ext>
            </a:extLst>
          </p:cNvPr>
          <p:cNvSpPr txBox="1"/>
          <p:nvPr/>
        </p:nvSpPr>
        <p:spPr>
          <a:xfrm>
            <a:off x="3377101" y="652031"/>
            <a:ext cx="525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Tính nhẩm( theo mẫu):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A89BBD-944A-FBF2-BE03-87E42DB1A921}"/>
              </a:ext>
            </a:extLst>
          </p:cNvPr>
          <p:cNvSpPr/>
          <p:nvPr/>
        </p:nvSpPr>
        <p:spPr>
          <a:xfrm>
            <a:off x="4113031" y="3500943"/>
            <a:ext cx="3105307" cy="12958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endParaRPr lang="en-US" sz="240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endParaRPr lang="en-US" sz="240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 600 : 3 =</a:t>
            </a:r>
          </a:p>
          <a:p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6 trăm : 3 = 2 trăm</a:t>
            </a:r>
          </a:p>
          <a:p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   600 : 3 = 200</a:t>
            </a:r>
          </a:p>
          <a:p>
            <a:br>
              <a:rPr lang="en-US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>
                <a:solidFill>
                  <a:schemeClr val="accent6">
                    <a:lumMod val="50000"/>
                  </a:schemeClr>
                </a:solidFill>
              </a:rPr>
            </a:br>
            <a:endParaRPr lang="en-US" sz="28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90B7AC-D071-B3A6-8F4F-AF6B0C986703}"/>
              </a:ext>
            </a:extLst>
          </p:cNvPr>
          <p:cNvSpPr/>
          <p:nvPr/>
        </p:nvSpPr>
        <p:spPr>
          <a:xfrm>
            <a:off x="7738178" y="3500943"/>
            <a:ext cx="3105307" cy="12958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endParaRPr lang="en-US" sz="240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endParaRPr lang="en-US" sz="240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 800 : 2 =</a:t>
            </a:r>
          </a:p>
          <a:p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8 trăm : 2 = 4 trăm</a:t>
            </a:r>
          </a:p>
          <a:p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   800 : 2 = 400</a:t>
            </a:r>
          </a:p>
          <a:p>
            <a:br>
              <a:rPr lang="en-US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>
                <a:solidFill>
                  <a:schemeClr val="accent6">
                    <a:lumMod val="50000"/>
                  </a:schemeClr>
                </a:solidFill>
              </a:rPr>
            </a:br>
            <a:endParaRPr lang="en-US" sz="28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2" grpId="1" animBg="1"/>
      <p:bldP spid="1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1FF6B9-C8FD-2E0C-8619-ED1D3127D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51" y="445513"/>
            <a:ext cx="1619476" cy="91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4454F-83D5-66F7-0F51-DFAE8457B1EC}"/>
              </a:ext>
            </a:extLst>
          </p:cNvPr>
          <p:cNvSpPr txBox="1"/>
          <p:nvPr/>
        </p:nvSpPr>
        <p:spPr>
          <a:xfrm>
            <a:off x="474990" y="1431618"/>
            <a:ext cx="8504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con rô- bốt cân nặng 600g và các   khối </a:t>
            </a:r>
          </a:p>
          <a:p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 bích giống nhau. Vậy mỗi khối </a:t>
            </a:r>
          </a:p>
          <a:p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ru-bích cân nặng        g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AD61D4-F342-2114-4AE2-78CFB0B64EEE}"/>
              </a:ext>
            </a:extLst>
          </p:cNvPr>
          <p:cNvSpPr/>
          <p:nvPr/>
        </p:nvSpPr>
        <p:spPr>
          <a:xfrm>
            <a:off x="3072384" y="2298533"/>
            <a:ext cx="490019" cy="5528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82D2F-DD59-3FFC-30EF-38A19ECF5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282" y="1064873"/>
            <a:ext cx="4753638" cy="24673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FC0275-8947-995E-9C8A-D90C92F1BA23}"/>
              </a:ext>
            </a:extLst>
          </p:cNvPr>
          <p:cNvSpPr txBox="1"/>
          <p:nvPr/>
        </p:nvSpPr>
        <p:spPr>
          <a:xfrm>
            <a:off x="422588" y="3827461"/>
            <a:ext cx="56389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4">
                    <a:lumMod val="50000"/>
                  </a:schemeClr>
                </a:solidFill>
                <a:latin typeface="Nunito Black" pitchFamily="2" charset="0"/>
              </a:rPr>
              <a:t>Tóm tắt:</a:t>
            </a:r>
            <a:endParaRPr lang="en-US" sz="2800">
              <a:solidFill>
                <a:schemeClr val="accent4">
                  <a:lumMod val="50000"/>
                </a:schemeClr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Nunito Black" pitchFamily="2" charset="0"/>
              </a:rPr>
              <a:t>Con rô-bốt: 600g</a:t>
            </a:r>
          </a:p>
          <a:p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Nunito Black" pitchFamily="2" charset="0"/>
              </a:rPr>
              <a:t>Con rô-bốt = 4 khối ru-bích</a:t>
            </a:r>
          </a:p>
          <a:p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Nunito Black" pitchFamily="2" charset="0"/>
              </a:rPr>
              <a:t>1 khối ru-bích: … g?</a:t>
            </a:r>
          </a:p>
          <a:p>
            <a:br>
              <a:rPr lang="en-US"/>
            </a:br>
            <a:br>
              <a:rPr lang="en-US"/>
            </a:br>
            <a:endParaRPr lang="en-US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AC672-D9BD-F05E-A53E-8220CC1D2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11" y="316993"/>
            <a:ext cx="2248214" cy="9431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A9B11B-A35C-5F31-E538-D169F82E8912}"/>
              </a:ext>
            </a:extLst>
          </p:cNvPr>
          <p:cNvSpPr txBox="1"/>
          <p:nvPr/>
        </p:nvSpPr>
        <p:spPr>
          <a:xfrm>
            <a:off x="479571" y="2950006"/>
            <a:ext cx="70134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  <a:effectLst/>
                <a:latin typeface="Nunito Black" pitchFamily="2" charset="0"/>
              </a:rPr>
              <a:t>Muốn tìm mỗi khối ru-bích cân nặng bao nhiêu gam ta làm thế nào? </a:t>
            </a:r>
            <a:endParaRPr lang="en-US" sz="2000">
              <a:latin typeface="Nunito Black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C416B0-880A-6347-C7C6-6EDFE7440E47}"/>
              </a:ext>
            </a:extLst>
          </p:cNvPr>
          <p:cNvSpPr txBox="1"/>
          <p:nvPr/>
        </p:nvSpPr>
        <p:spPr>
          <a:xfrm>
            <a:off x="451080" y="2912686"/>
            <a:ext cx="70134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</a:rPr>
              <a:t>Muốn tìm mỗi khối ru-bích cân nặng bao nhiêu gam ta lấy cân năng con rô-bốt (600g) chia cho số khối ru-bích (4 khối ru-bích)</a:t>
            </a:r>
            <a:br>
              <a:rPr lang="en-US" b="0" i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</a:rPr>
            </a:br>
            <a:br>
              <a:rPr lang="en-US" b="0" i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</a:rPr>
            </a:br>
            <a:endParaRPr lang="en-US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CB30EC-0AA9-6182-41F9-DE2096B9A951}"/>
              </a:ext>
            </a:extLst>
          </p:cNvPr>
          <p:cNvSpPr txBox="1"/>
          <p:nvPr/>
        </p:nvSpPr>
        <p:spPr>
          <a:xfrm>
            <a:off x="5160897" y="3731388"/>
            <a:ext cx="669859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>
                <a:solidFill>
                  <a:srgbClr val="002060"/>
                </a:solidFill>
                <a:effectLst/>
                <a:latin typeface="Nunito Black" pitchFamily="2" charset="0"/>
              </a:rPr>
              <a:t>Bài giải</a:t>
            </a:r>
            <a:endParaRPr lang="en-US" sz="2800" b="0" i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pPr algn="ctr"/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Mỗi khối ru-bích cân nặng số gam là:</a:t>
            </a:r>
          </a:p>
          <a:p>
            <a:pPr algn="ctr"/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600 : 4 = 150 (g)</a:t>
            </a:r>
          </a:p>
          <a:p>
            <a:pPr algn="ctr"/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                    Đáp số: 150g.</a:t>
            </a:r>
          </a:p>
          <a:p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7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3" grpId="1"/>
      <p:bldP spid="14" grpId="0"/>
      <p:bldP spid="14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642</Words>
  <Application>Microsoft Office PowerPoint</Application>
  <PresentationFormat>Widescreen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Calibri</vt:lpstr>
      <vt:lpstr>Tahoma</vt:lpstr>
      <vt:lpstr>Calibri Light</vt:lpstr>
      <vt:lpstr>Nunito Black</vt:lpstr>
      <vt:lpstr>BigApple</vt:lpstr>
      <vt:lpstr>Open Sans Extrabold</vt:lpstr>
      <vt:lpstr>OpenSans</vt:lpstr>
      <vt:lpstr>Times New Roman</vt:lpstr>
      <vt:lpstr>Montserrat Alternates Black</vt:lpstr>
      <vt:lpstr>Arial</vt:lpstr>
      <vt:lpstr>great viber</vt:lpstr>
      <vt:lpstr>Gluten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Thứ…ngày…tháng…năm 2022 Toán</dc:title>
  <dc:creator>Mr Manh</dc:creator>
  <cp:lastModifiedBy>PC</cp:lastModifiedBy>
  <cp:revision>27</cp:revision>
  <dcterms:created xsi:type="dcterms:W3CDTF">2022-06-09T15:07:02Z</dcterms:created>
  <dcterms:modified xsi:type="dcterms:W3CDTF">2023-12-20T14:00:45Z</dcterms:modified>
</cp:coreProperties>
</file>