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314" r:id="rId2"/>
    <p:sldId id="356" r:id="rId3"/>
    <p:sldId id="360" r:id="rId4"/>
    <p:sldId id="361" r:id="rId5"/>
    <p:sldId id="362" r:id="rId6"/>
    <p:sldId id="364" r:id="rId7"/>
    <p:sldId id="393" r:id="rId8"/>
    <p:sldId id="394" r:id="rId9"/>
    <p:sldId id="39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558D04"/>
    <a:srgbClr val="F4ADBD"/>
    <a:srgbClr val="DDECD9"/>
    <a:srgbClr val="FFF2D9"/>
    <a:srgbClr val="C6EAFA"/>
    <a:srgbClr val="FCE5EF"/>
    <a:srgbClr val="F4ADB9"/>
    <a:srgbClr val="800000"/>
    <a:srgbClr val="B6F1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8" d="100"/>
          <a:sy n="78" d="100"/>
        </p:scale>
        <p:origin x="77" y="2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13C0930-5BD0-4BF0-A834-36870DB3069C}"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152843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3C0930-5BD0-4BF0-A834-36870DB3069C}"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2558720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3C0930-5BD0-4BF0-A834-36870DB3069C}"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4200541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3C0930-5BD0-4BF0-A834-36870DB3069C}"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96843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3C0930-5BD0-4BF0-A834-36870DB3069C}" type="datetimeFigureOut">
              <a:rPr lang="en-US" smtClean="0"/>
              <a:t>12/20/2023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159860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3C0930-5BD0-4BF0-A834-36870DB3069C}"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186670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3C0930-5BD0-4BF0-A834-36870DB3069C}" type="datetimeFigureOut">
              <a:rPr lang="en-US" smtClean="0"/>
              <a:t>12/20/2023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986228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3C0930-5BD0-4BF0-A834-36870DB3069C}" type="datetimeFigureOut">
              <a:rPr lang="en-US" smtClean="0"/>
              <a:t>12/20/2023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273364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C0930-5BD0-4BF0-A834-36870DB3069C}" type="datetimeFigureOut">
              <a:rPr lang="en-US" smtClean="0"/>
              <a:t>12/20/2023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120016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3C0930-5BD0-4BF0-A834-36870DB3069C}"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272600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3C0930-5BD0-4BF0-A834-36870DB3069C}" type="datetimeFigureOut">
              <a:rPr lang="en-US" smtClean="0"/>
              <a:t>12/20/2023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E805E-B3E3-4B5B-B70D-DFCB414EB54E}" type="slidenum">
              <a:rPr lang="en-US" smtClean="0"/>
              <a:t>‹#›</a:t>
            </a:fld>
            <a:endParaRPr lang="en-US"/>
          </a:p>
        </p:txBody>
      </p:sp>
    </p:spTree>
    <p:extLst>
      <p:ext uri="{BB962C8B-B14F-4D97-AF65-F5344CB8AC3E}">
        <p14:creationId xmlns:p14="http://schemas.microsoft.com/office/powerpoint/2010/main" val="640775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C0930-5BD0-4BF0-A834-36870DB3069C}" type="datetimeFigureOut">
              <a:rPr lang="en-US" smtClean="0"/>
              <a:t>12/20/2023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E805E-B3E3-4B5B-B70D-DFCB414EB54E}" type="slidenum">
              <a:rPr lang="en-US" smtClean="0"/>
              <a:t>‹#›</a:t>
            </a:fld>
            <a:endParaRPr lang="en-US"/>
          </a:p>
        </p:txBody>
      </p:sp>
    </p:spTree>
    <p:extLst>
      <p:ext uri="{BB962C8B-B14F-4D97-AF65-F5344CB8AC3E}">
        <p14:creationId xmlns:p14="http://schemas.microsoft.com/office/powerpoint/2010/main" val="3725497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75BEB2-DD79-A8F3-CE64-9ECC2ECDD691}"/>
              </a:ext>
            </a:extLst>
          </p:cNvPr>
          <p:cNvSpPr txBox="1"/>
          <p:nvPr/>
        </p:nvSpPr>
        <p:spPr>
          <a:xfrm>
            <a:off x="1585912" y="1371600"/>
            <a:ext cx="9958387" cy="1643063"/>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8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KHỞI</a:t>
            </a:r>
            <a:r>
              <a:rPr kumimoji="0" lang="en-US" sz="8000" b="0" i="0" u="none" strike="noStrike" kern="1200" cap="none" spc="0" normalizeH="0" noProof="0" dirty="0">
                <a:ln>
                  <a:noFill/>
                </a:ln>
                <a:solidFill>
                  <a:srgbClr val="FF0000"/>
                </a:solidFill>
                <a:effectLst/>
                <a:uLnTx/>
                <a:uFillTx/>
                <a:latin typeface="Times New Roman" pitchFamily="18" charset="0"/>
                <a:cs typeface="Times New Roman" pitchFamily="18" charset="0"/>
              </a:rPr>
              <a:t> ĐỘNG</a:t>
            </a:r>
            <a:endParaRPr kumimoji="0" lang="en-US" sz="80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725068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3025F6-03E4-F7FE-A115-15A451327F80}"/>
              </a:ext>
            </a:extLst>
          </p:cNvPr>
          <p:cNvSpPr txBox="1"/>
          <p:nvPr/>
        </p:nvSpPr>
        <p:spPr>
          <a:xfrm>
            <a:off x="3444181" y="2105561"/>
            <a:ext cx="6087036"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Nói</a:t>
            </a:r>
            <a:r>
              <a:rPr kumimoji="0" lang="en-US" sz="8000" b="1" i="0" u="none" strike="noStrike" kern="1200" cap="none" spc="0" normalizeH="0" noProof="0" dirty="0">
                <a:ln>
                  <a:noFill/>
                </a:ln>
                <a:solidFill>
                  <a:srgbClr val="FF0000"/>
                </a:solidFill>
                <a:effectLst/>
                <a:uLnTx/>
                <a:uFillTx/>
                <a:latin typeface="Times New Roman" pitchFamily="18" charset="0"/>
                <a:cs typeface="Times New Roman" pitchFamily="18" charset="0"/>
              </a:rPr>
              <a:t> </a:t>
            </a:r>
            <a:r>
              <a:rPr kumimoji="0" lang="en-US" sz="8000" b="1" i="0" u="none" strike="noStrike" kern="1200" cap="none" spc="0" normalizeH="0" noProof="0" dirty="0" err="1">
                <a:ln>
                  <a:noFill/>
                </a:ln>
                <a:solidFill>
                  <a:srgbClr val="FF0000"/>
                </a:solidFill>
                <a:effectLst/>
                <a:uLnTx/>
                <a:uFillTx/>
                <a:latin typeface="Times New Roman" pitchFamily="18" charset="0"/>
                <a:cs typeface="Times New Roman" pitchFamily="18" charset="0"/>
              </a:rPr>
              <a:t>và</a:t>
            </a:r>
            <a:r>
              <a:rPr kumimoji="0" lang="en-US" sz="8000" b="1" i="0" u="none" strike="noStrike" kern="1200" cap="none" spc="0" normalizeH="0" noProof="0" dirty="0">
                <a:ln>
                  <a:noFill/>
                </a:ln>
                <a:solidFill>
                  <a:srgbClr val="FF0000"/>
                </a:solidFill>
                <a:effectLst/>
                <a:uLnTx/>
                <a:uFillTx/>
                <a:latin typeface="Times New Roman" pitchFamily="18" charset="0"/>
                <a:cs typeface="Times New Roman" pitchFamily="18" charset="0"/>
              </a:rPr>
              <a:t> </a:t>
            </a:r>
            <a:r>
              <a:rPr kumimoji="0" lang="en-US" sz="8000" b="1" i="0" u="none" strike="noStrike" kern="1200" cap="none" spc="0" normalizeH="0" noProof="0" dirty="0" err="1">
                <a:ln>
                  <a:noFill/>
                </a:ln>
                <a:solidFill>
                  <a:srgbClr val="FF0000"/>
                </a:solidFill>
                <a:effectLst/>
                <a:uLnTx/>
                <a:uFillTx/>
                <a:latin typeface="Times New Roman" pitchFamily="18" charset="0"/>
                <a:cs typeface="Times New Roman" pitchFamily="18" charset="0"/>
              </a:rPr>
              <a:t>nghe</a:t>
            </a:r>
            <a:endParaRPr kumimoji="0" lang="en-US" sz="80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217057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1536" y="119322"/>
            <a:ext cx="11700464" cy="1620715"/>
            <a:chOff x="587829" y="62338"/>
            <a:chExt cx="12687250" cy="1620715"/>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8602" b="88172" l="0" r="99120"/>
                      </a14:imgEffect>
                    </a14:imgLayer>
                  </a14:imgProps>
                </a:ext>
              </a:extLst>
            </a:blip>
            <a:stretch>
              <a:fillRect/>
            </a:stretch>
          </p:blipFill>
          <p:spPr>
            <a:xfrm>
              <a:off x="587829" y="62338"/>
              <a:ext cx="12687250" cy="1481719"/>
            </a:xfrm>
            <a:prstGeom prst="rect">
              <a:avLst/>
            </a:prstGeom>
          </p:spPr>
        </p:pic>
        <p:sp>
          <p:nvSpPr>
            <p:cNvPr id="6" name="Rectangle 1"/>
            <p:cNvSpPr>
              <a:spLocks noChangeArrowheads="1"/>
            </p:cNvSpPr>
            <p:nvPr/>
          </p:nvSpPr>
          <p:spPr bwMode="auto">
            <a:xfrm>
              <a:off x="1347129" y="116667"/>
              <a:ext cx="9279042" cy="1566386"/>
            </a:xfrm>
            <a:prstGeom prst="roundRect">
              <a:avLst/>
            </a:prstGeom>
            <a:no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3200" b="1" dirty="0" err="1">
                  <a:solidFill>
                    <a:schemeClr val="bg1"/>
                  </a:solidFill>
                  <a:latin typeface="Times New Roman" pitchFamily="18" charset="0"/>
                  <a:cs typeface="Times New Roman" pitchFamily="18" charset="0"/>
                </a:rPr>
                <a:t>Câu</a:t>
              </a:r>
              <a:r>
                <a:rPr lang="en-US" sz="3200" b="1" dirty="0">
                  <a:solidFill>
                    <a:schemeClr val="bg1"/>
                  </a:solidFill>
                  <a:latin typeface="Times New Roman" pitchFamily="18" charset="0"/>
                  <a:cs typeface="Times New Roman" pitchFamily="18" charset="0"/>
                </a:rPr>
                <a:t> 1: </a:t>
              </a:r>
              <a:r>
                <a:rPr lang="en-US" sz="3200" b="1" dirty="0" err="1">
                  <a:solidFill>
                    <a:schemeClr val="bg1"/>
                  </a:solidFill>
                  <a:latin typeface="Times New Roman" pitchFamily="18" charset="0"/>
                  <a:cs typeface="Times New Roman" pitchFamily="18" charset="0"/>
                </a:rPr>
                <a:t>Em</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thích</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học</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cá</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nhân</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học</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theo</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cặp</a:t>
              </a:r>
              <a:r>
                <a:rPr lang="en-US" sz="3200" b="1" dirty="0">
                  <a:solidFill>
                    <a:schemeClr val="bg1"/>
                  </a:solidFill>
                  <a:latin typeface="Times New Roman" pitchFamily="18" charset="0"/>
                  <a:cs typeface="Times New Roman" pitchFamily="18" charset="0"/>
                </a:rPr>
                <a:t> hay </a:t>
              </a:r>
              <a:r>
                <a:rPr lang="en-US" sz="3200" b="1" dirty="0" err="1">
                  <a:solidFill>
                    <a:schemeClr val="bg1"/>
                  </a:solidFill>
                  <a:latin typeface="Times New Roman" pitchFamily="18" charset="0"/>
                  <a:cs typeface="Times New Roman" pitchFamily="18" charset="0"/>
                </a:rPr>
                <a:t>học</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nhóm</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Vì</a:t>
              </a:r>
              <a:r>
                <a:rPr lang="en-US" sz="3200" b="1" dirty="0">
                  <a:solidFill>
                    <a:schemeClr val="bg1"/>
                  </a:solidFill>
                  <a:latin typeface="Times New Roman" pitchFamily="18" charset="0"/>
                  <a:cs typeface="Times New Roman" pitchFamily="18" charset="0"/>
                </a:rPr>
                <a:t> </a:t>
              </a:r>
              <a:r>
                <a:rPr lang="en-US" sz="3200" b="1" dirty="0" err="1">
                  <a:solidFill>
                    <a:schemeClr val="bg1"/>
                  </a:solidFill>
                  <a:latin typeface="Times New Roman" pitchFamily="18" charset="0"/>
                  <a:cs typeface="Times New Roman" pitchFamily="18" charset="0"/>
                </a:rPr>
                <a:t>sao</a:t>
              </a:r>
              <a:r>
                <a:rPr lang="en-US" sz="3200" b="1" dirty="0">
                  <a:solidFill>
                    <a:schemeClr val="bg1"/>
                  </a:solidFill>
                  <a:latin typeface="Times New Roman" pitchFamily="18" charset="0"/>
                  <a:cs typeface="Times New Roman" pitchFamily="18" charset="0"/>
                </a:rPr>
                <a:t>?</a:t>
              </a:r>
              <a:endParaRPr lang="en-US" sz="3200" dirty="0">
                <a:solidFill>
                  <a:schemeClr val="bg1"/>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bg1"/>
                  </a:solidFill>
                  <a:effectLst/>
                  <a:latin typeface="OpenSans"/>
                </a:rPr>
                <a:t>       </a:t>
              </a:r>
            </a:p>
          </p:txBody>
        </p:sp>
      </p:grpSp>
      <p:pic>
        <p:nvPicPr>
          <p:cNvPr id="7" name="Picture 2" descr="https://img.loigiaihay.com/picture/2022/0315/5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598" y="1771052"/>
            <a:ext cx="8561568" cy="244391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5"/>
          <a:srcRect t="1784" r="9642" b="3379"/>
          <a:stretch/>
        </p:blipFill>
        <p:spPr>
          <a:xfrm>
            <a:off x="8933195" y="1601040"/>
            <a:ext cx="2831735" cy="30745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9" name="Group 8"/>
          <p:cNvGrpSpPr/>
          <p:nvPr/>
        </p:nvGrpSpPr>
        <p:grpSpPr>
          <a:xfrm>
            <a:off x="1367272" y="4343399"/>
            <a:ext cx="7924646" cy="2097741"/>
            <a:chOff x="936966" y="4470213"/>
            <a:chExt cx="7924646" cy="2097741"/>
          </a:xfrm>
        </p:grpSpPr>
        <p:pic>
          <p:nvPicPr>
            <p:cNvPr id="10" name="Picture 9"/>
            <p:cNvPicPr>
              <a:picLocks noChangeAspect="1"/>
            </p:cNvPicPr>
            <p:nvPr/>
          </p:nvPicPr>
          <p:blipFill>
            <a:blip r:embed="rId6">
              <a:extLst>
                <a:ext uri="{BEBA8EAE-BF5A-486C-A8C5-ECC9F3942E4B}">
                  <a14:imgProps xmlns:a14="http://schemas.microsoft.com/office/drawing/2010/main">
                    <a14:imgLayer r:embed="rId7">
                      <a14:imgEffect>
                        <a14:backgroundRemoval t="0" b="97872" l="0" r="100000"/>
                      </a14:imgEffect>
                    </a14:imgLayer>
                  </a14:imgProps>
                </a:ext>
              </a:extLst>
            </a:blip>
            <a:stretch>
              <a:fillRect/>
            </a:stretch>
          </p:blipFill>
          <p:spPr>
            <a:xfrm rot="16200000">
              <a:off x="3850418" y="1556761"/>
              <a:ext cx="2097741" cy="7924646"/>
            </a:xfrm>
            <a:prstGeom prst="rect">
              <a:avLst/>
            </a:prstGeom>
          </p:spPr>
        </p:pic>
        <p:sp>
          <p:nvSpPr>
            <p:cNvPr id="11" name="Flowchart: Alternate Process 10"/>
            <p:cNvSpPr/>
            <p:nvPr/>
          </p:nvSpPr>
          <p:spPr>
            <a:xfrm>
              <a:off x="1695510" y="5079695"/>
              <a:ext cx="6130678" cy="1055608"/>
            </a:xfrm>
            <a:prstGeom prst="flowChartAlternateProcess">
              <a:avLst/>
            </a:prstGeom>
            <a:ln w="57150">
              <a:noFill/>
            </a:ln>
          </p:spPr>
          <p:txBody>
            <a:bodyPr wrap="square">
              <a:spAutoFit/>
            </a:bodyPr>
            <a:lstStyle/>
            <a:p>
              <a:pPr algn="just"/>
              <a:r>
                <a:rPr lang="vi-VN" sz="2800" b="1" dirty="0">
                  <a:solidFill>
                    <a:srgbClr val="FF0000"/>
                  </a:solidFill>
                  <a:latin typeface="Times New Roman" pitchFamily="18" charset="0"/>
                  <a:cs typeface="Times New Roman" pitchFamily="18" charset="0"/>
                </a:rPr>
                <a:t>Em thích học cá nhân. Vì khi học cá nhân, em dễ tập trung học hơn.</a:t>
              </a:r>
            </a:p>
          </p:txBody>
        </p:sp>
      </p:grpSp>
    </p:spTree>
    <p:extLst>
      <p:ext uri="{BB962C8B-B14F-4D97-AF65-F5344CB8AC3E}">
        <p14:creationId xmlns:p14="http://schemas.microsoft.com/office/powerpoint/2010/main" val="171732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1536" y="119322"/>
            <a:ext cx="11700464" cy="1620715"/>
            <a:chOff x="587829" y="62338"/>
            <a:chExt cx="12687250" cy="1620715"/>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8602" b="88172" l="0" r="99120"/>
                      </a14:imgEffect>
                    </a14:imgLayer>
                  </a14:imgProps>
                </a:ext>
              </a:extLst>
            </a:blip>
            <a:stretch>
              <a:fillRect/>
            </a:stretch>
          </p:blipFill>
          <p:spPr>
            <a:xfrm>
              <a:off x="587829" y="62338"/>
              <a:ext cx="12687250" cy="1481719"/>
            </a:xfrm>
            <a:prstGeom prst="rect">
              <a:avLst/>
            </a:prstGeom>
          </p:spPr>
        </p:pic>
        <p:sp>
          <p:nvSpPr>
            <p:cNvPr id="6" name="Rectangle 1"/>
            <p:cNvSpPr>
              <a:spLocks noChangeArrowheads="1"/>
            </p:cNvSpPr>
            <p:nvPr/>
          </p:nvSpPr>
          <p:spPr bwMode="auto">
            <a:xfrm>
              <a:off x="1347129" y="116667"/>
              <a:ext cx="9279042" cy="1566386"/>
            </a:xfrm>
            <a:prstGeom prst="roundRect">
              <a:avLst/>
            </a:prstGeom>
            <a:no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Câu</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1: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Em</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thích</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học</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cá</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nhân</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học</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theo</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cặp</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hay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học</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nhóm</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Vì</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sao</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a:t>
              </a:r>
              <a:endParaRPr kumimoji="0" lang="en-US" sz="3200" b="0"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2060"/>
                  </a:solidFill>
                  <a:effectLst/>
                  <a:uLnTx/>
                  <a:uFillTx/>
                  <a:latin typeface="OpenSans"/>
                  <a:ea typeface="+mn-ea"/>
                  <a:cs typeface="+mn-cs"/>
                </a:rPr>
                <a:t>       </a:t>
              </a:r>
              <a:endParaRPr kumimoji="0" lang="en-US" altLang="en-US" sz="2800" b="1" i="0" u="none" strike="noStrike" kern="1200" cap="none" spc="0" normalizeH="0" baseline="0" noProof="0" dirty="0">
                <a:ln>
                  <a:noFill/>
                </a:ln>
                <a:solidFill>
                  <a:srgbClr val="000000"/>
                </a:solidFill>
                <a:effectLst/>
                <a:uLnTx/>
                <a:uFillTx/>
                <a:latin typeface="OpenSans"/>
                <a:ea typeface="+mn-ea"/>
                <a:cs typeface="+mn-cs"/>
              </a:endParaRPr>
            </a:p>
          </p:txBody>
        </p:sp>
      </p:grpSp>
      <p:pic>
        <p:nvPicPr>
          <p:cNvPr id="7" name="Picture 2" descr="https://img.loigiaihay.com/picture/2022/0315/5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598" y="1771052"/>
            <a:ext cx="8561568" cy="244391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5"/>
          <a:srcRect t="1784" r="9642" b="3379"/>
          <a:stretch/>
        </p:blipFill>
        <p:spPr>
          <a:xfrm>
            <a:off x="8933195" y="1601040"/>
            <a:ext cx="2831735" cy="30745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12" name="Group 11"/>
          <p:cNvGrpSpPr/>
          <p:nvPr/>
        </p:nvGrpSpPr>
        <p:grpSpPr>
          <a:xfrm>
            <a:off x="1001242" y="4035736"/>
            <a:ext cx="8122490" cy="2662514"/>
            <a:chOff x="936964" y="4470215"/>
            <a:chExt cx="7868797" cy="2247090"/>
          </a:xfrm>
        </p:grpSpPr>
        <p:pic>
          <p:nvPicPr>
            <p:cNvPr id="13" name="Picture 12"/>
            <p:cNvPicPr>
              <a:picLocks noChangeAspect="1"/>
            </p:cNvPicPr>
            <p:nvPr/>
          </p:nvPicPr>
          <p:blipFill>
            <a:blip r:embed="rId6">
              <a:extLst>
                <a:ext uri="{BEBA8EAE-BF5A-486C-A8C5-ECC9F3942E4B}">
                  <a14:imgProps xmlns:a14="http://schemas.microsoft.com/office/drawing/2010/main">
                    <a14:imgLayer r:embed="rId7">
                      <a14:imgEffect>
                        <a14:backgroundRemoval t="0" b="97872" l="0" r="100000"/>
                      </a14:imgEffect>
                    </a14:imgLayer>
                  </a14:imgProps>
                </a:ext>
              </a:extLst>
            </a:blip>
            <a:stretch>
              <a:fillRect/>
            </a:stretch>
          </p:blipFill>
          <p:spPr>
            <a:xfrm rot="16200000">
              <a:off x="3747818" y="1659361"/>
              <a:ext cx="2247090" cy="7868797"/>
            </a:xfrm>
            <a:prstGeom prst="rect">
              <a:avLst/>
            </a:prstGeom>
          </p:spPr>
        </p:pic>
        <p:sp>
          <p:nvSpPr>
            <p:cNvPr id="14" name="Flowchart: Alternate Process 13"/>
            <p:cNvSpPr/>
            <p:nvPr/>
          </p:nvSpPr>
          <p:spPr>
            <a:xfrm>
              <a:off x="1695510" y="4773274"/>
              <a:ext cx="6130678" cy="1925504"/>
            </a:xfrm>
            <a:prstGeom prst="flowChartAlternateProcess">
              <a:avLst/>
            </a:prstGeom>
            <a:ln w="57150">
              <a:noFill/>
            </a:ln>
          </p:spPr>
          <p:txBody>
            <a:bodyPr wrap="square">
              <a:spAutoFit/>
            </a:bodyPr>
            <a:lstStyle/>
            <a:p>
              <a:pPr algn="just"/>
              <a:r>
                <a:rPr lang="vi-VN" sz="3200" dirty="0">
                  <a:solidFill>
                    <a:srgbClr val="FF0000"/>
                  </a:solidFill>
                  <a:latin typeface="Times New Roman" pitchFamily="18" charset="0"/>
                  <a:cs typeface="Times New Roman" pitchFamily="18" charset="0"/>
                </a:rPr>
                <a:t>Em thích học theo cặp. Vì khi học theo cặp, chúng em có thể chỉ cho nhau những lỗi sai, giảng cho nhau những điều chưa hiểu.</a:t>
              </a:r>
            </a:p>
          </p:txBody>
        </p:sp>
      </p:grpSp>
    </p:spTree>
    <p:extLst>
      <p:ext uri="{BB962C8B-B14F-4D97-AF65-F5344CB8AC3E}">
        <p14:creationId xmlns:p14="http://schemas.microsoft.com/office/powerpoint/2010/main" val="382714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1536" y="119322"/>
            <a:ext cx="11700464" cy="1620715"/>
            <a:chOff x="587829" y="62338"/>
            <a:chExt cx="12687250" cy="1620715"/>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8602" b="88172" l="0" r="99120"/>
                      </a14:imgEffect>
                    </a14:imgLayer>
                  </a14:imgProps>
                </a:ext>
              </a:extLst>
            </a:blip>
            <a:stretch>
              <a:fillRect/>
            </a:stretch>
          </p:blipFill>
          <p:spPr>
            <a:xfrm>
              <a:off x="587829" y="62338"/>
              <a:ext cx="12687250" cy="1481719"/>
            </a:xfrm>
            <a:prstGeom prst="rect">
              <a:avLst/>
            </a:prstGeom>
          </p:spPr>
        </p:pic>
        <p:sp>
          <p:nvSpPr>
            <p:cNvPr id="6" name="Rectangle 1"/>
            <p:cNvSpPr>
              <a:spLocks noChangeArrowheads="1"/>
            </p:cNvSpPr>
            <p:nvPr/>
          </p:nvSpPr>
          <p:spPr bwMode="auto">
            <a:xfrm>
              <a:off x="1347129" y="116667"/>
              <a:ext cx="9279042" cy="1566386"/>
            </a:xfrm>
            <a:prstGeom prst="roundRect">
              <a:avLst/>
            </a:prstGeom>
            <a:no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Câu</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1: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Em</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thích</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học</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cá</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nhân</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học</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theo</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cặp</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hay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học</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nhóm</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Vì</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chemeClr val="bg1"/>
                  </a:solidFill>
                  <a:effectLst/>
                  <a:uLnTx/>
                  <a:uFillTx/>
                  <a:latin typeface="Times New Roman" pitchFamily="18" charset="0"/>
                  <a:cs typeface="Times New Roman" pitchFamily="18" charset="0"/>
                </a:rPr>
                <a:t>sao</a:t>
              </a:r>
              <a:r>
                <a:rPr kumimoji="0" lang="en-US"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rPr>
                <a:t>?</a:t>
              </a:r>
              <a:endParaRPr kumimoji="0" lang="en-US" sz="3200" b="0"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2060"/>
                  </a:solidFill>
                  <a:effectLst/>
                  <a:uLnTx/>
                  <a:uFillTx/>
                  <a:latin typeface="OpenSans"/>
                  <a:ea typeface="+mn-ea"/>
                  <a:cs typeface="+mn-cs"/>
                </a:rPr>
                <a:t>       </a:t>
              </a:r>
              <a:endParaRPr kumimoji="0" lang="en-US" altLang="en-US" sz="2800" b="1" i="0" u="none" strike="noStrike" kern="1200" cap="none" spc="0" normalizeH="0" baseline="0" noProof="0" dirty="0">
                <a:ln>
                  <a:noFill/>
                </a:ln>
                <a:solidFill>
                  <a:srgbClr val="000000"/>
                </a:solidFill>
                <a:effectLst/>
                <a:uLnTx/>
                <a:uFillTx/>
                <a:latin typeface="OpenSans"/>
                <a:ea typeface="+mn-ea"/>
                <a:cs typeface="+mn-cs"/>
              </a:endParaRPr>
            </a:p>
          </p:txBody>
        </p:sp>
      </p:grpSp>
      <p:pic>
        <p:nvPicPr>
          <p:cNvPr id="7" name="Picture 2" descr="https://img.loigiaihay.com/picture/2022/0315/5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598" y="1771052"/>
            <a:ext cx="8561568" cy="244391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5"/>
          <a:srcRect t="1784" r="9642" b="3379"/>
          <a:stretch/>
        </p:blipFill>
        <p:spPr>
          <a:xfrm>
            <a:off x="8933195" y="1601040"/>
            <a:ext cx="2831735" cy="30745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9" name="Group 8"/>
          <p:cNvGrpSpPr/>
          <p:nvPr/>
        </p:nvGrpSpPr>
        <p:grpSpPr>
          <a:xfrm>
            <a:off x="1001242" y="4035736"/>
            <a:ext cx="8122490" cy="2662514"/>
            <a:chOff x="936964" y="4470215"/>
            <a:chExt cx="7868797" cy="2247090"/>
          </a:xfrm>
        </p:grpSpPr>
        <p:pic>
          <p:nvPicPr>
            <p:cNvPr id="10" name="Picture 9"/>
            <p:cNvPicPr>
              <a:picLocks noChangeAspect="1"/>
            </p:cNvPicPr>
            <p:nvPr/>
          </p:nvPicPr>
          <p:blipFill>
            <a:blip r:embed="rId6">
              <a:extLst>
                <a:ext uri="{BEBA8EAE-BF5A-486C-A8C5-ECC9F3942E4B}">
                  <a14:imgProps xmlns:a14="http://schemas.microsoft.com/office/drawing/2010/main">
                    <a14:imgLayer r:embed="rId7">
                      <a14:imgEffect>
                        <a14:backgroundRemoval t="0" b="97872" l="0" r="100000"/>
                      </a14:imgEffect>
                    </a14:imgLayer>
                  </a14:imgProps>
                </a:ext>
              </a:extLst>
            </a:blip>
            <a:stretch>
              <a:fillRect/>
            </a:stretch>
          </p:blipFill>
          <p:spPr>
            <a:xfrm rot="16200000">
              <a:off x="3747818" y="1659361"/>
              <a:ext cx="2247090" cy="7868797"/>
            </a:xfrm>
            <a:prstGeom prst="rect">
              <a:avLst/>
            </a:prstGeom>
          </p:spPr>
        </p:pic>
        <p:sp>
          <p:nvSpPr>
            <p:cNvPr id="11" name="Flowchart: Alternate Process 10"/>
            <p:cNvSpPr/>
            <p:nvPr/>
          </p:nvSpPr>
          <p:spPr>
            <a:xfrm>
              <a:off x="1695510" y="4773274"/>
              <a:ext cx="6130678" cy="1925504"/>
            </a:xfrm>
            <a:prstGeom prst="flowChartAlternateProcess">
              <a:avLst/>
            </a:prstGeom>
            <a:ln w="57150">
              <a:noFill/>
            </a:ln>
          </p:spPr>
          <p:txBody>
            <a:bodyPr wrap="square">
              <a:spAutoFit/>
            </a:bodyPr>
            <a:lstStyle/>
            <a:p>
              <a:pPr algn="just"/>
              <a:r>
                <a:rPr lang="vi-VN" sz="3200" dirty="0">
                  <a:solidFill>
                    <a:srgbClr val="FF0000"/>
                  </a:solidFill>
                  <a:latin typeface="Times New Roman" pitchFamily="18" charset="0"/>
                  <a:cs typeface="Times New Roman" pitchFamily="18" charset="0"/>
                </a:rPr>
                <a:t>Em thích học theo nhóm. Vì khi học theo nhóm, em có thể được trao đổi với nhiều bạn, có thể học hỏi ở mỗi bạn một điều hay.</a:t>
              </a:r>
            </a:p>
          </p:txBody>
        </p:sp>
      </p:grpSp>
    </p:spTree>
    <p:extLst>
      <p:ext uri="{BB962C8B-B14F-4D97-AF65-F5344CB8AC3E}">
        <p14:creationId xmlns:p14="http://schemas.microsoft.com/office/powerpoint/2010/main" val="90452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97735" y="188875"/>
            <a:ext cx="10477341" cy="806207"/>
          </a:xfrm>
          <a:prstGeom prst="roundRect">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err="1">
                <a:solidFill>
                  <a:srgbClr val="FF0000"/>
                </a:solidFill>
                <a:latin typeface="Times New Roman" pitchFamily="18" charset="0"/>
                <a:cs typeface="Times New Roman" pitchFamily="18" charset="0"/>
              </a:rPr>
              <a:t>Câu</a:t>
            </a:r>
            <a:r>
              <a:rPr lang="en-US" sz="3200" b="1" dirty="0">
                <a:solidFill>
                  <a:srgbClr val="FF0000"/>
                </a:solidFill>
                <a:latin typeface="Times New Roman" pitchFamily="18" charset="0"/>
                <a:cs typeface="Times New Roman" pitchFamily="18" charset="0"/>
              </a:rPr>
              <a:t> 2</a:t>
            </a:r>
            <a:r>
              <a:rPr lang="en-US" sz="3200"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Kể</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về</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hoạt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động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tập</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thể</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em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đã</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tham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gia</a:t>
            </a:r>
            <a:r>
              <a:rPr lang="en-US" sz="3200" b="1" dirty="0">
                <a:solidFill>
                  <a:srgbClr val="FF0000"/>
                </a:solidFill>
                <a:latin typeface="Times New Roman" pitchFamily="18" charset="0"/>
                <a:cs typeface="Times New Roman" pitchFamily="18" charset="0"/>
              </a:rPr>
              <a:t>.</a:t>
            </a:r>
            <a:endParaRPr lang="en-US" sz="3200" dirty="0">
              <a:solidFill>
                <a:srgbClr val="FF0000"/>
              </a:solidFill>
              <a:latin typeface="Times New Roman" pitchFamily="18" charset="0"/>
              <a:cs typeface="Times New Roman" pitchFamily="18" charset="0"/>
            </a:endParaRPr>
          </a:p>
        </p:txBody>
      </p:sp>
      <p:sp>
        <p:nvSpPr>
          <p:cNvPr id="7" name="Rounded Rectangle 6"/>
          <p:cNvSpPr/>
          <p:nvPr/>
        </p:nvSpPr>
        <p:spPr>
          <a:xfrm>
            <a:off x="997735" y="773090"/>
            <a:ext cx="9872034" cy="2469161"/>
          </a:xfrm>
          <a:prstGeom prst="roundRect">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endParaRPr lang="en-US" altLang="en-US" sz="3200" b="1" dirty="0">
              <a:solidFill>
                <a:srgbClr val="FF0000"/>
              </a:solidFill>
              <a:latin typeface="Times New Roman" pitchFamily="18" charset="0"/>
              <a:cs typeface="Times New Roman" pitchFamily="18" charset="0"/>
            </a:endParaRPr>
          </a:p>
          <a:p>
            <a:pPr lvl="0" eaLnBrk="0" fontAlgn="base" hangingPunct="0">
              <a:spcBef>
                <a:spcPct val="0"/>
              </a:spcBef>
              <a:spcAft>
                <a:spcPct val="0"/>
              </a:spcAft>
            </a:pP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Hoạt</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động</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tập</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thể</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em</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tham</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gia</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là</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gì</a:t>
            </a:r>
            <a:r>
              <a:rPr lang="en-US" altLang="en-US" sz="3200" b="1" dirty="0">
                <a:solidFill>
                  <a:srgbClr val="002060"/>
                </a:solidFill>
                <a:latin typeface="Times New Roman" pitchFamily="18" charset="0"/>
                <a:cs typeface="Times New Roman" pitchFamily="18" charset="0"/>
              </a:rPr>
              <a:t>?</a:t>
            </a:r>
          </a:p>
          <a:p>
            <a:pPr lvl="0" eaLnBrk="0" fontAlgn="base" hangingPunct="0">
              <a:spcBef>
                <a:spcPct val="0"/>
              </a:spcBef>
              <a:spcAft>
                <a:spcPct val="0"/>
              </a:spcAft>
            </a:pP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Em</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cùng</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làm</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việc</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với</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những</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ai</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Công</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việc</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em</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được</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giao</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là</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gì</a:t>
            </a:r>
            <a:r>
              <a:rPr lang="en-US" altLang="en-US" sz="3200" b="1" dirty="0">
                <a:solidFill>
                  <a:srgbClr val="002060"/>
                </a:solidFill>
                <a:latin typeface="Times New Roman" pitchFamily="18" charset="0"/>
                <a:cs typeface="Times New Roman" pitchFamily="18" charset="0"/>
              </a:rPr>
              <a:t>?</a:t>
            </a:r>
          </a:p>
          <a:p>
            <a:pPr lvl="0" eaLnBrk="0" fontAlgn="base" hangingPunct="0">
              <a:spcBef>
                <a:spcPct val="0"/>
              </a:spcBef>
              <a:spcAft>
                <a:spcPct val="0"/>
              </a:spcAft>
            </a:pP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Kết</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quả</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của</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hoạt</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động</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tập</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thể</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đó</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ra</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sao</a:t>
            </a:r>
            <a:r>
              <a:rPr lang="en-US" altLang="en-US" sz="3200" b="1" dirty="0">
                <a:solidFill>
                  <a:srgbClr val="002060"/>
                </a:solidFill>
                <a:latin typeface="Times New Roman" pitchFamily="18" charset="0"/>
                <a:cs typeface="Times New Roman" pitchFamily="18" charset="0"/>
              </a:rPr>
              <a:t>?</a:t>
            </a:r>
          </a:p>
          <a:p>
            <a:pPr lvl="0" eaLnBrk="0" fontAlgn="base" hangingPunct="0">
              <a:spcBef>
                <a:spcPct val="0"/>
              </a:spcBef>
              <a:spcAft>
                <a:spcPct val="0"/>
              </a:spcAft>
            </a:pP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Em</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có</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cảm</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nghĩ</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gì</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sau</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khi</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tham</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gia</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hoạt</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động</a:t>
            </a:r>
            <a:r>
              <a:rPr lang="en-US" altLang="en-US" sz="3200" b="1" dirty="0">
                <a:solidFill>
                  <a:srgbClr val="002060"/>
                </a:solidFill>
                <a:latin typeface="Times New Roman" pitchFamily="18" charset="0"/>
                <a:cs typeface="Times New Roman" pitchFamily="18" charset="0"/>
              </a:rPr>
              <a:t> </a:t>
            </a:r>
            <a:r>
              <a:rPr lang="en-US" altLang="en-US" sz="3200" b="1" dirty="0" err="1">
                <a:solidFill>
                  <a:srgbClr val="002060"/>
                </a:solidFill>
                <a:latin typeface="Times New Roman" pitchFamily="18" charset="0"/>
                <a:cs typeface="Times New Roman" pitchFamily="18" charset="0"/>
              </a:rPr>
              <a:t>đó</a:t>
            </a:r>
            <a:r>
              <a:rPr lang="en-US" altLang="en-US" sz="3200" b="1" dirty="0">
                <a:solidFill>
                  <a:srgbClr val="002060"/>
                </a:solidFill>
                <a:latin typeface="Times New Roman" pitchFamily="18" charset="0"/>
                <a:cs typeface="Times New Roman" pitchFamily="18" charset="0"/>
              </a:rPr>
              <a:t>?</a:t>
            </a:r>
          </a:p>
        </p:txBody>
      </p:sp>
      <p:pic>
        <p:nvPicPr>
          <p:cNvPr id="9" name="Picture 8"/>
          <p:cNvPicPr>
            <a:picLocks noChangeAspect="1"/>
          </p:cNvPicPr>
          <p:nvPr/>
        </p:nvPicPr>
        <p:blipFill>
          <a:blip r:embed="rId2"/>
          <a:stretch>
            <a:fillRect/>
          </a:stretch>
        </p:blipFill>
        <p:spPr>
          <a:xfrm>
            <a:off x="484785" y="4003543"/>
            <a:ext cx="3468650" cy="2635771"/>
          </a:xfrm>
          <a:prstGeom prst="ellipse">
            <a:avLst/>
          </a:prstGeom>
        </p:spPr>
      </p:pic>
      <p:pic>
        <p:nvPicPr>
          <p:cNvPr id="11" name="Picture 10"/>
          <p:cNvPicPr>
            <a:picLocks noChangeAspect="1"/>
          </p:cNvPicPr>
          <p:nvPr/>
        </p:nvPicPr>
        <p:blipFill>
          <a:blip r:embed="rId3"/>
          <a:stretch>
            <a:fillRect/>
          </a:stretch>
        </p:blipFill>
        <p:spPr>
          <a:xfrm>
            <a:off x="4265778" y="4003543"/>
            <a:ext cx="3743342" cy="2675965"/>
          </a:xfrm>
          <a:prstGeom prst="ellipse">
            <a:avLst/>
          </a:prstGeom>
        </p:spPr>
      </p:pic>
      <p:pic>
        <p:nvPicPr>
          <p:cNvPr id="12" name="Picture 11"/>
          <p:cNvPicPr>
            <a:picLocks noChangeAspect="1"/>
          </p:cNvPicPr>
          <p:nvPr/>
        </p:nvPicPr>
        <p:blipFill>
          <a:blip r:embed="rId4"/>
          <a:stretch>
            <a:fillRect/>
          </a:stretch>
        </p:blipFill>
        <p:spPr>
          <a:xfrm>
            <a:off x="8321463" y="3965866"/>
            <a:ext cx="3390923" cy="2648282"/>
          </a:xfrm>
          <a:prstGeom prst="ellipse">
            <a:avLst/>
          </a:prstGeom>
        </p:spPr>
      </p:pic>
    </p:spTree>
    <p:extLst>
      <p:ext uri="{BB962C8B-B14F-4D97-AF65-F5344CB8AC3E}">
        <p14:creationId xmlns:p14="http://schemas.microsoft.com/office/powerpoint/2010/main" val="108584732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 y="1567546"/>
            <a:ext cx="11612880" cy="3526969"/>
          </a:xfrm>
          <a:prstGeom prst="roundRect">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0000CC"/>
                </a:solidFill>
                <a:effectLst/>
                <a:uLnTx/>
                <a:uFillTx/>
                <a:latin typeface="Times New Roman" pitchFamily="18" charset="0"/>
                <a:cs typeface="Times New Roman" pitchFamily="18" charset="0"/>
              </a:rPr>
              <a:t>Bài tham khảo 1:</a:t>
            </a:r>
            <a:endParaRPr kumimoji="0" lang="vi-VN" sz="2800" b="0" i="0" u="none" strike="noStrike" kern="1200" cap="none" spc="0" normalizeH="0" baseline="0" noProof="0" dirty="0">
              <a:ln>
                <a:noFill/>
              </a:ln>
              <a:solidFill>
                <a:srgbClr val="0000CC"/>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cs typeface="Times New Roman" pitchFamily="18" charset="0"/>
              </a:rPr>
              <a:t>	</a:t>
            </a:r>
            <a:r>
              <a:rPr kumimoji="0" lang="vi-VN" sz="2800" b="0" i="0" u="none" strike="noStrike" kern="1200" cap="none" spc="0" normalizeH="0" baseline="0" noProof="0" dirty="0">
                <a:ln>
                  <a:noFill/>
                </a:ln>
                <a:solidFill>
                  <a:srgbClr val="0000CC"/>
                </a:solidFill>
                <a:effectLst/>
                <a:uLnTx/>
                <a:uFillTx/>
                <a:latin typeface="Times New Roman" pitchFamily="18" charset="0"/>
                <a:cs typeface="Times New Roman" pitchFamily="18" charset="0"/>
              </a:rPr>
              <a:t>Để chào mừng ngày Nhà giáo Việt Nam 20/11, lớp em được phân công chuẩn bị một tiết mục kịch. Em và 5 bạn khác được cô chọn để đóng vở kịch “Nhổ củ cải”. Chúng em chia nhau mỗi người một vai: ông, bà, cháu, củ cải và người dẫn chuyện. Em được chọn làm người dẫn chuyện cho vở kịch đó. Sau những ngày luyện tập chăm chỉ, vở kịch của chúng em đã nhận được rất nhiều lời khen của mọi người. Em rất vui vì được tham gia vào vở kịch đó. Nhờ có hoạt động đó mà chúng em trở nên thân thiết với nhau hơn.</a:t>
            </a:r>
          </a:p>
        </p:txBody>
      </p:sp>
      <p:sp>
        <p:nvSpPr>
          <p:cNvPr id="6" name="Rounded Rectangle 5"/>
          <p:cNvSpPr/>
          <p:nvPr/>
        </p:nvSpPr>
        <p:spPr>
          <a:xfrm>
            <a:off x="997735" y="188875"/>
            <a:ext cx="10026580" cy="806207"/>
          </a:xfrm>
          <a:prstGeom prst="roundRect">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Câu</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2</a:t>
            </a:r>
            <a:r>
              <a:rPr kumimoji="0" lang="en-US" sz="32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Kể</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về</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một</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hoạt</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động</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tập</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thể</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mà</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em</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đã</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tham</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 </a:t>
            </a:r>
            <a:r>
              <a:rPr kumimoji="0" lang="en-US" sz="3200" b="1" i="0" u="none" strike="noStrike" kern="1200" cap="none" spc="0" normalizeH="0" baseline="0" noProof="0" dirty="0" err="1">
                <a:ln>
                  <a:noFill/>
                </a:ln>
                <a:solidFill>
                  <a:srgbClr val="FF0000"/>
                </a:solidFill>
                <a:effectLst/>
                <a:uLnTx/>
                <a:uFillTx/>
                <a:latin typeface="Times New Roman" pitchFamily="18" charset="0"/>
                <a:cs typeface="Times New Roman" pitchFamily="18" charset="0"/>
              </a:rPr>
              <a:t>gia</a:t>
            </a:r>
            <a:r>
              <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a:t>
            </a:r>
            <a:endParaRPr kumimoji="0" lang="en-US" sz="3200" b="0"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392693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09451" y="1567546"/>
            <a:ext cx="11103429" cy="3526969"/>
          </a:xfrm>
          <a:prstGeom prst="roundRect">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Bài tham khảo </a:t>
            </a:r>
            <a:r>
              <a:rPr kumimoji="0" lang="en-US" sz="2800" b="1"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2</a:t>
            </a:r>
            <a:r>
              <a:rPr kumimoji="0" lang="vi-VN" sz="2800" b="1"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a:t>
            </a:r>
            <a:endParaRPr kumimoji="0" lang="vi-VN"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Sáng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hôm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qua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là</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buổi</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trực</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nhật</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của</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bàn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em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Chúng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em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cùng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nhau</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đến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từ</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sớm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để</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dọn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dẹp</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lớp</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học</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Em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phụ</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trách</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quét</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lớp</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bạn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Nam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lau</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bảng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và</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bạn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Hoàng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lau</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bàn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ghế</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Chúng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em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cùng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nhau</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làm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việc</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rất</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vui</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vẻ</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Chẳng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mấy</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chốc</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lớp</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học</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đã</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sạch</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sẽ</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gọn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gàng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Cô</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giáo</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đến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còn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khen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chúng</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em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trực</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nhật</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giỏi</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nữa</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Em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rất</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vui</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vì</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mình</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và</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các</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bạn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đã</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thực</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hiện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tốt</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nhiệm</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vụ</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trực</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nhật</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của</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bàn</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a:t>
            </a:r>
          </a:p>
        </p:txBody>
      </p:sp>
    </p:spTree>
    <p:extLst>
      <p:ext uri="{BB962C8B-B14F-4D97-AF65-F5344CB8AC3E}">
        <p14:creationId xmlns:p14="http://schemas.microsoft.com/office/powerpoint/2010/main" val="377448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14751" y="2428871"/>
            <a:ext cx="4514850" cy="1831271"/>
          </a:xfrm>
          <a:prstGeom prst="rect">
            <a:avLst/>
          </a:prstGeom>
        </p:spPr>
        <p:txBody>
          <a:bodyPr wrap="square">
            <a:spAutoFit/>
          </a:bodyPr>
          <a:lstStyle/>
          <a:p>
            <a:pPr lvl="0" algn="ctr">
              <a:spcAft>
                <a:spcPts val="600"/>
              </a:spcAft>
              <a:defRPr/>
            </a:pPr>
            <a:r>
              <a:rPr lang="en-US" sz="5400" b="1" dirty="0">
                <a:solidFill>
                  <a:srgbClr val="FF0000"/>
                </a:solidFill>
                <a:latin typeface="Times New Roman" pitchFamily="18" charset="0"/>
                <a:cs typeface="Times New Roman" pitchFamily="18" charset="0"/>
              </a:rPr>
              <a:t>CỦNG CỐ</a:t>
            </a:r>
          </a:p>
          <a:p>
            <a:pPr lvl="0" algn="ctr">
              <a:spcAft>
                <a:spcPts val="600"/>
              </a:spcAft>
              <a:defRPr/>
            </a:pPr>
            <a:r>
              <a:rPr lang="en-US" sz="5400" b="1" dirty="0">
                <a:solidFill>
                  <a:srgbClr val="FF0000"/>
                </a:solidFill>
                <a:latin typeface="Times New Roman" pitchFamily="18" charset="0"/>
                <a:cs typeface="Times New Roman" pitchFamily="18" charset="0"/>
              </a:rPr>
              <a:t>DẶN DÒ</a:t>
            </a:r>
            <a:endParaRPr lang="en-US" sz="5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96939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3082</TotalTime>
  <Words>470</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 Light</vt:lpstr>
      <vt:lpstr>OpenSans</vt:lpstr>
      <vt:lpstr>Calibri</vt: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PC</cp:lastModifiedBy>
  <cp:revision>111</cp:revision>
  <dcterms:created xsi:type="dcterms:W3CDTF">2022-08-21T23:00:21Z</dcterms:created>
  <dcterms:modified xsi:type="dcterms:W3CDTF">2023-12-20T13:16:51Z</dcterms:modified>
</cp:coreProperties>
</file>