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720" r:id="rId3"/>
  </p:sldMasterIdLst>
  <p:notesMasterIdLst>
    <p:notesMasterId r:id="rId18"/>
  </p:notesMasterIdLst>
  <p:sldIdLst>
    <p:sldId id="272" r:id="rId4"/>
    <p:sldId id="275" r:id="rId5"/>
    <p:sldId id="256" r:id="rId6"/>
    <p:sldId id="257" r:id="rId7"/>
    <p:sldId id="266" r:id="rId8"/>
    <p:sldId id="264" r:id="rId9"/>
    <p:sldId id="276" r:id="rId10"/>
    <p:sldId id="277" r:id="rId11"/>
    <p:sldId id="278" r:id="rId12"/>
    <p:sldId id="279" r:id="rId13"/>
    <p:sldId id="280" r:id="rId14"/>
    <p:sldId id="281" r:id="rId15"/>
    <p:sldId id="260" r:id="rId16"/>
    <p:sldId id="259" r:id="rId17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622" autoAdjust="0"/>
  </p:normalViewPr>
  <p:slideViewPr>
    <p:cSldViewPr>
      <p:cViewPr>
        <p:scale>
          <a:sx n="20" d="100"/>
          <a:sy n="20" d="100"/>
        </p:scale>
        <p:origin x="2060" y="8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9" d="100"/>
        <a:sy n="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9E4515-4706-4F34-BA59-83B5406FB14A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09C279-96CD-49B4-B107-E0EB71113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295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696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4007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8450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2954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0496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5728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5991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6452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7979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4198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5243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2493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928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3082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6346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3436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615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8733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7146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0811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900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7D5490E6-74B4-4391-9195-906A4A4BB264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0758C092-3B4D-4A35-BFD6-69FBC3E3C439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52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E4A28FAE-70BA-4BAE-A452-DCD6984F1D40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427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3.svg"/><Relationship Id="rId18" Type="http://schemas.openxmlformats.org/officeDocument/2006/relationships/image" Target="../media/image8.png"/><Relationship Id="rId3" Type="http://schemas.openxmlformats.org/officeDocument/2006/relationships/image" Target="../media/image3.svg"/><Relationship Id="rId21" Type="http://schemas.openxmlformats.org/officeDocument/2006/relationships/image" Target="../media/image10.png"/><Relationship Id="rId7" Type="http://schemas.openxmlformats.org/officeDocument/2006/relationships/image" Target="../media/image7.svg"/><Relationship Id="rId12" Type="http://schemas.openxmlformats.org/officeDocument/2006/relationships/image" Target="../media/image5.png"/><Relationship Id="rId17" Type="http://schemas.openxmlformats.org/officeDocument/2006/relationships/image" Target="../media/image17.svg"/><Relationship Id="rId2" Type="http://schemas.openxmlformats.org/officeDocument/2006/relationships/image" Target="../media/image1.png"/><Relationship Id="rId16" Type="http://schemas.openxmlformats.org/officeDocument/2006/relationships/image" Target="../media/image7.png"/><Relationship Id="rId20" Type="http://schemas.openxmlformats.org/officeDocument/2006/relationships/image" Target="../media/image20.svg"/><Relationship Id="rId1" Type="http://schemas.openxmlformats.org/officeDocument/2006/relationships/slideLayout" Target="../slideLayouts/slideLayout29.xml"/><Relationship Id="rId11" Type="http://schemas.openxmlformats.org/officeDocument/2006/relationships/image" Target="../media/image11.svg"/><Relationship Id="rId24" Type="http://schemas.openxmlformats.org/officeDocument/2006/relationships/image" Target="../media/image12.png"/><Relationship Id="rId15" Type="http://schemas.openxmlformats.org/officeDocument/2006/relationships/image" Target="../media/image15.svg"/><Relationship Id="rId23" Type="http://schemas.openxmlformats.org/officeDocument/2006/relationships/image" Target="../media/image23.svg"/><Relationship Id="rId10" Type="http://schemas.openxmlformats.org/officeDocument/2006/relationships/image" Target="../media/image4.png"/><Relationship Id="rId19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9.svg"/><Relationship Id="rId14" Type="http://schemas.openxmlformats.org/officeDocument/2006/relationships/image" Target="../media/image6.png"/><Relationship Id="rId22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7.svg"/><Relationship Id="rId3" Type="http://schemas.openxmlformats.org/officeDocument/2006/relationships/image" Target="../media/image27.svg"/><Relationship Id="rId7" Type="http://schemas.openxmlformats.org/officeDocument/2006/relationships/image" Target="../media/image46.svg"/><Relationship Id="rId12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.svg"/><Relationship Id="rId5" Type="http://schemas.openxmlformats.org/officeDocument/2006/relationships/image" Target="../media/image29.svg"/><Relationship Id="rId15" Type="http://schemas.openxmlformats.org/officeDocument/2006/relationships/image" Target="../media/image41.pn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13.svg"/><Relationship Id="rId1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61.svg"/><Relationship Id="rId18" Type="http://schemas.openxmlformats.org/officeDocument/2006/relationships/image" Target="../media/image8.png"/><Relationship Id="rId3" Type="http://schemas.openxmlformats.org/officeDocument/2006/relationships/image" Target="../media/image51.svg"/><Relationship Id="rId7" Type="http://schemas.openxmlformats.org/officeDocument/2006/relationships/image" Target="../media/image55.svg"/><Relationship Id="rId12" Type="http://schemas.openxmlformats.org/officeDocument/2006/relationships/image" Target="../media/image34.png"/><Relationship Id="rId17" Type="http://schemas.openxmlformats.org/officeDocument/2006/relationships/image" Target="../media/image65.svg"/><Relationship Id="rId2" Type="http://schemas.openxmlformats.org/officeDocument/2006/relationships/image" Target="../media/image29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11" Type="http://schemas.openxmlformats.org/officeDocument/2006/relationships/image" Target="../media/image59.svg"/><Relationship Id="rId5" Type="http://schemas.openxmlformats.org/officeDocument/2006/relationships/image" Target="../media/image53.svg"/><Relationship Id="rId15" Type="http://schemas.openxmlformats.org/officeDocument/2006/relationships/image" Target="../media/image63.svg"/><Relationship Id="rId10" Type="http://schemas.openxmlformats.org/officeDocument/2006/relationships/image" Target="../media/image33.png"/><Relationship Id="rId19" Type="http://schemas.openxmlformats.org/officeDocument/2006/relationships/image" Target="../media/image42.png"/><Relationship Id="rId4" Type="http://schemas.openxmlformats.org/officeDocument/2006/relationships/image" Target="../media/image30.png"/><Relationship Id="rId9" Type="http://schemas.openxmlformats.org/officeDocument/2006/relationships/image" Target="../media/image57.svg"/><Relationship Id="rId1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7.svg"/><Relationship Id="rId3" Type="http://schemas.openxmlformats.org/officeDocument/2006/relationships/image" Target="../media/image27.svg"/><Relationship Id="rId7" Type="http://schemas.openxmlformats.org/officeDocument/2006/relationships/image" Target="../media/image46.svg"/><Relationship Id="rId12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.svg"/><Relationship Id="rId5" Type="http://schemas.openxmlformats.org/officeDocument/2006/relationships/image" Target="../media/image29.svg"/><Relationship Id="rId15" Type="http://schemas.openxmlformats.org/officeDocument/2006/relationships/image" Target="../media/image43.pn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13.svg"/><Relationship Id="rId1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.svg"/><Relationship Id="rId18" Type="http://schemas.openxmlformats.org/officeDocument/2006/relationships/image" Target="../media/image23.png"/><Relationship Id="rId3" Type="http://schemas.openxmlformats.org/officeDocument/2006/relationships/image" Target="../media/image27.svg"/><Relationship Id="rId21" Type="http://schemas.openxmlformats.org/officeDocument/2006/relationships/image" Target="../media/image44.png"/><Relationship Id="rId7" Type="http://schemas.openxmlformats.org/officeDocument/2006/relationships/image" Target="../media/image33.svg"/><Relationship Id="rId12" Type="http://schemas.openxmlformats.org/officeDocument/2006/relationships/image" Target="../media/image19.png"/><Relationship Id="rId17" Type="http://schemas.openxmlformats.org/officeDocument/2006/relationships/image" Target="../media/image40.svg"/><Relationship Id="rId2" Type="http://schemas.openxmlformats.org/officeDocument/2006/relationships/image" Target="../media/image14.png"/><Relationship Id="rId16" Type="http://schemas.openxmlformats.org/officeDocument/2006/relationships/image" Target="../media/image22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35.svg"/><Relationship Id="rId5" Type="http://schemas.openxmlformats.org/officeDocument/2006/relationships/image" Target="../media/image29.svg"/><Relationship Id="rId15" Type="http://schemas.openxmlformats.org/officeDocument/2006/relationships/image" Target="../media/image37.svg"/><Relationship Id="rId10" Type="http://schemas.openxmlformats.org/officeDocument/2006/relationships/image" Target="../media/image18.png"/><Relationship Id="rId19" Type="http://schemas.openxmlformats.org/officeDocument/2006/relationships/image" Target="../media/image42.svg"/><Relationship Id="rId4" Type="http://schemas.openxmlformats.org/officeDocument/2006/relationships/image" Target="../media/image15.png"/><Relationship Id="rId9" Type="http://schemas.openxmlformats.org/officeDocument/2006/relationships/image" Target="../media/image13.svg"/><Relationship Id="rId1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svg"/><Relationship Id="rId7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59.sv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5.svg"/><Relationship Id="rId18" Type="http://schemas.openxmlformats.org/officeDocument/2006/relationships/image" Target="../media/image21.png"/><Relationship Id="rId26" Type="http://schemas.openxmlformats.org/officeDocument/2006/relationships/image" Target="../media/image25.png"/><Relationship Id="rId3" Type="http://schemas.openxmlformats.org/officeDocument/2006/relationships/image" Target="../media/image27.svg"/><Relationship Id="rId21" Type="http://schemas.openxmlformats.org/officeDocument/2006/relationships/image" Target="../media/image11.png"/><Relationship Id="rId7" Type="http://schemas.openxmlformats.org/officeDocument/2006/relationships/image" Target="../media/image31.svg"/><Relationship Id="rId12" Type="http://schemas.openxmlformats.org/officeDocument/2006/relationships/image" Target="../media/image18.png"/><Relationship Id="rId17" Type="http://schemas.openxmlformats.org/officeDocument/2006/relationships/image" Target="../media/image37.svg"/><Relationship Id="rId25" Type="http://schemas.openxmlformats.org/officeDocument/2006/relationships/image" Target="../media/image24.png"/><Relationship Id="rId2" Type="http://schemas.openxmlformats.org/officeDocument/2006/relationships/image" Target="../media/image14.png"/><Relationship Id="rId16" Type="http://schemas.openxmlformats.org/officeDocument/2006/relationships/image" Target="../media/image20.png"/><Relationship Id="rId20" Type="http://schemas.openxmlformats.org/officeDocument/2006/relationships/image" Target="../media/image4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13.svg"/><Relationship Id="rId24" Type="http://schemas.openxmlformats.org/officeDocument/2006/relationships/image" Target="../media/image42.svg"/><Relationship Id="rId5" Type="http://schemas.openxmlformats.org/officeDocument/2006/relationships/image" Target="../media/image29.svg"/><Relationship Id="rId15" Type="http://schemas.openxmlformats.org/officeDocument/2006/relationships/image" Target="../media/image3.svg"/><Relationship Id="rId23" Type="http://schemas.openxmlformats.org/officeDocument/2006/relationships/image" Target="../media/image23.png"/><Relationship Id="rId10" Type="http://schemas.openxmlformats.org/officeDocument/2006/relationships/image" Target="../media/image5.png"/><Relationship Id="rId19" Type="http://schemas.openxmlformats.org/officeDocument/2006/relationships/image" Target="../media/image22.png"/><Relationship Id="rId4" Type="http://schemas.openxmlformats.org/officeDocument/2006/relationships/image" Target="../media/image15.png"/><Relationship Id="rId9" Type="http://schemas.openxmlformats.org/officeDocument/2006/relationships/image" Target="../media/image33.svg"/><Relationship Id="rId14" Type="http://schemas.openxmlformats.org/officeDocument/2006/relationships/image" Target="../media/image19.png"/><Relationship Id="rId22" Type="http://schemas.openxmlformats.org/officeDocument/2006/relationships/image" Target="../media/image2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5.svg"/><Relationship Id="rId18" Type="http://schemas.openxmlformats.org/officeDocument/2006/relationships/image" Target="../media/image22.png"/><Relationship Id="rId3" Type="http://schemas.openxmlformats.org/officeDocument/2006/relationships/image" Target="../media/image27.svg"/><Relationship Id="rId21" Type="http://schemas.openxmlformats.org/officeDocument/2006/relationships/image" Target="../media/image42.svg"/><Relationship Id="rId7" Type="http://schemas.openxmlformats.org/officeDocument/2006/relationships/image" Target="../media/image46.svg"/><Relationship Id="rId12" Type="http://schemas.openxmlformats.org/officeDocument/2006/relationships/image" Target="../media/image18.png"/><Relationship Id="rId17" Type="http://schemas.openxmlformats.org/officeDocument/2006/relationships/image" Target="../media/image37.svg"/><Relationship Id="rId2" Type="http://schemas.openxmlformats.org/officeDocument/2006/relationships/image" Target="../media/image14.png"/><Relationship Id="rId16" Type="http://schemas.openxmlformats.org/officeDocument/2006/relationships/image" Target="../media/image20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13.svg"/><Relationship Id="rId24" Type="http://schemas.openxmlformats.org/officeDocument/2006/relationships/image" Target="../media/image28.png"/><Relationship Id="rId5" Type="http://schemas.openxmlformats.org/officeDocument/2006/relationships/image" Target="../media/image29.svg"/><Relationship Id="rId15" Type="http://schemas.openxmlformats.org/officeDocument/2006/relationships/image" Target="../media/image3.svg"/><Relationship Id="rId23" Type="http://schemas.openxmlformats.org/officeDocument/2006/relationships/image" Target="../media/image48.svg"/><Relationship Id="rId10" Type="http://schemas.openxmlformats.org/officeDocument/2006/relationships/image" Target="../media/image5.png"/><Relationship Id="rId19" Type="http://schemas.openxmlformats.org/officeDocument/2006/relationships/image" Target="../media/image40.svg"/><Relationship Id="rId4" Type="http://schemas.openxmlformats.org/officeDocument/2006/relationships/image" Target="../media/image15.png"/><Relationship Id="rId9" Type="http://schemas.openxmlformats.org/officeDocument/2006/relationships/image" Target="../media/image33.svg"/><Relationship Id="rId14" Type="http://schemas.openxmlformats.org/officeDocument/2006/relationships/image" Target="../media/image19.png"/><Relationship Id="rId22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61.svg"/><Relationship Id="rId18" Type="http://schemas.openxmlformats.org/officeDocument/2006/relationships/image" Target="../media/image8.png"/><Relationship Id="rId3" Type="http://schemas.openxmlformats.org/officeDocument/2006/relationships/image" Target="../media/image51.svg"/><Relationship Id="rId7" Type="http://schemas.openxmlformats.org/officeDocument/2006/relationships/image" Target="../media/image55.svg"/><Relationship Id="rId12" Type="http://schemas.openxmlformats.org/officeDocument/2006/relationships/image" Target="../media/image34.png"/><Relationship Id="rId17" Type="http://schemas.openxmlformats.org/officeDocument/2006/relationships/image" Target="../media/image65.svg"/><Relationship Id="rId2" Type="http://schemas.openxmlformats.org/officeDocument/2006/relationships/image" Target="../media/image29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11" Type="http://schemas.openxmlformats.org/officeDocument/2006/relationships/image" Target="../media/image59.svg"/><Relationship Id="rId5" Type="http://schemas.openxmlformats.org/officeDocument/2006/relationships/image" Target="../media/image53.svg"/><Relationship Id="rId15" Type="http://schemas.openxmlformats.org/officeDocument/2006/relationships/image" Target="../media/image63.svg"/><Relationship Id="rId10" Type="http://schemas.openxmlformats.org/officeDocument/2006/relationships/image" Target="../media/image33.png"/><Relationship Id="rId19" Type="http://schemas.openxmlformats.org/officeDocument/2006/relationships/image" Target="../media/image37.png"/><Relationship Id="rId4" Type="http://schemas.openxmlformats.org/officeDocument/2006/relationships/image" Target="../media/image30.png"/><Relationship Id="rId9" Type="http://schemas.openxmlformats.org/officeDocument/2006/relationships/image" Target="../media/image57.svg"/><Relationship Id="rId1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7.svg"/><Relationship Id="rId3" Type="http://schemas.openxmlformats.org/officeDocument/2006/relationships/image" Target="../media/image27.svg"/><Relationship Id="rId7" Type="http://schemas.openxmlformats.org/officeDocument/2006/relationships/image" Target="../media/image46.svg"/><Relationship Id="rId12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.svg"/><Relationship Id="rId5" Type="http://schemas.openxmlformats.org/officeDocument/2006/relationships/image" Target="../media/image29.svg"/><Relationship Id="rId15" Type="http://schemas.openxmlformats.org/officeDocument/2006/relationships/image" Target="../media/image39.pn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13.svg"/><Relationship Id="rId1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7.svg"/><Relationship Id="rId3" Type="http://schemas.openxmlformats.org/officeDocument/2006/relationships/image" Target="../media/image27.svg"/><Relationship Id="rId7" Type="http://schemas.openxmlformats.org/officeDocument/2006/relationships/image" Target="../media/image46.svg"/><Relationship Id="rId12" Type="http://schemas.openxmlformats.org/officeDocument/2006/relationships/image" Target="../media/image20.png"/><Relationship Id="rId17" Type="http://schemas.openxmlformats.org/officeDocument/2006/relationships/image" Target="../media/image71.png"/><Relationship Id="rId2" Type="http://schemas.openxmlformats.org/officeDocument/2006/relationships/image" Target="../media/image14.png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.svg"/><Relationship Id="rId5" Type="http://schemas.openxmlformats.org/officeDocument/2006/relationships/image" Target="../media/image29.svg"/><Relationship Id="rId15" Type="http://schemas.openxmlformats.org/officeDocument/2006/relationships/image" Target="../media/image69.pn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13.svg"/><Relationship Id="rId1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20.png"/><Relationship Id="rId3" Type="http://schemas.openxmlformats.org/officeDocument/2006/relationships/image" Target="../media/image14.png"/><Relationship Id="rId7" Type="http://schemas.openxmlformats.org/officeDocument/2006/relationships/image" Target="../media/image26.png"/><Relationship Id="rId12" Type="http://schemas.openxmlformats.org/officeDocument/2006/relationships/image" Target="../media/image3.svg"/><Relationship Id="rId2" Type="http://schemas.openxmlformats.org/officeDocument/2006/relationships/audio" Target="../media/audio1.wav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5" Type="http://schemas.openxmlformats.org/officeDocument/2006/relationships/image" Target="../media/image38.png"/><Relationship Id="rId10" Type="http://schemas.openxmlformats.org/officeDocument/2006/relationships/image" Target="../media/image13.svg"/><Relationship Id="rId4" Type="http://schemas.openxmlformats.org/officeDocument/2006/relationships/image" Target="../media/image27.svg"/><Relationship Id="rId9" Type="http://schemas.openxmlformats.org/officeDocument/2006/relationships/image" Target="../media/image5.png"/><Relationship Id="rId14" Type="http://schemas.openxmlformats.org/officeDocument/2006/relationships/image" Target="../media/image3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7.svg"/><Relationship Id="rId3" Type="http://schemas.openxmlformats.org/officeDocument/2006/relationships/image" Target="../media/image27.svg"/><Relationship Id="rId7" Type="http://schemas.openxmlformats.org/officeDocument/2006/relationships/image" Target="../media/image46.svg"/><Relationship Id="rId12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.svg"/><Relationship Id="rId5" Type="http://schemas.openxmlformats.org/officeDocument/2006/relationships/image" Target="../media/image29.svg"/><Relationship Id="rId15" Type="http://schemas.openxmlformats.org/officeDocument/2006/relationships/image" Target="../media/image40.pn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13.svg"/><Relationship Id="rId1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638578">
            <a:off x="-1189656" y="639358"/>
            <a:ext cx="2379311" cy="77868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579270">
            <a:off x="-295405" y="2258274"/>
            <a:ext cx="2101464" cy="206890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434936">
            <a:off x="16247934" y="509107"/>
            <a:ext cx="1514452" cy="14786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499001" y="8672704"/>
            <a:ext cx="1171192" cy="117119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734474">
            <a:off x="722206" y="-380300"/>
            <a:ext cx="1026960" cy="10344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734474">
            <a:off x="17672675" y="8082737"/>
            <a:ext cx="456993" cy="46034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3517006" y="930602"/>
            <a:ext cx="12461588" cy="700680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3810384" y="4488743"/>
            <a:ext cx="11511317" cy="607701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-1664706">
            <a:off x="16389009" y="4943940"/>
            <a:ext cx="1327650" cy="153264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16444432" y="2757695"/>
            <a:ext cx="1216804" cy="1731049"/>
          </a:xfrm>
          <a:prstGeom prst="rect">
            <a:avLst/>
          </a:prstGeom>
        </p:spPr>
      </p:pic>
      <p:pic>
        <p:nvPicPr>
          <p:cNvPr id="15" name="Picture 1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rot="68436">
            <a:off x="1164790" y="436243"/>
            <a:ext cx="1719793" cy="17197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6314F4-F2F1-961E-D98A-9AAD91DB492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486400" y="2857500"/>
            <a:ext cx="8852159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95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999797">
            <a:off x="6087385" y="-1266690"/>
            <a:ext cx="5774080" cy="56585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4366926">
            <a:off x="10014843" y="7016359"/>
            <a:ext cx="2297006" cy="503328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81000" y="524430"/>
            <a:ext cx="17186969" cy="92190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2769548">
            <a:off x="-304516" y="573627"/>
            <a:ext cx="3453731" cy="113031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1375421">
            <a:off x="15614199" y="402189"/>
            <a:ext cx="2424428" cy="1772036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2971800" y="419100"/>
            <a:ext cx="13563600" cy="175260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170423" y="585089"/>
            <a:ext cx="131363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dirty="0">
                <a:solidFill>
                  <a:srgbClr val="0070C0"/>
                </a:solidFill>
              </a:rPr>
              <a:t>Một cái ao dạng nửa hình tròn có kích thước như hình vẽ. Tính chu vi cái ao.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4" name="Picture 2" descr="https://lh3.googleusercontent.com/J60Z8Vu_uLq21BAVcedzxwUb04-6BTK5O2St1GV5vWAkjIUYmzIceLEYB3wTC_MUtzMFmkz464FRgmcrwWPOaVd9Rmhm1cEYw9xLNlxVFj9VHrZWshnyA7fd9bCLbMdzQezl9N0">
            <a:extLst>
              <a:ext uri="{FF2B5EF4-FFF2-40B4-BE49-F238E27FC236}">
                <a16:creationId xmlns:a16="http://schemas.microsoft.com/office/drawing/2014/main" id="{A2BA8889-7EAE-4E5D-8D07-AD42D7F4A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79" y="316527"/>
            <a:ext cx="2084521" cy="95774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Rectangle 44"/>
          <p:cNvSpPr/>
          <p:nvPr/>
        </p:nvSpPr>
        <p:spPr>
          <a:xfrm>
            <a:off x="1115323" y="369342"/>
            <a:ext cx="13308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Bài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8B9BE1-7C7E-6502-DC00-6D4DEF31F50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10000" y="2705100"/>
            <a:ext cx="10160454" cy="2895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AE7DD0E-41C3-468E-F4C4-94C0B8452C62}"/>
              </a:ext>
            </a:extLst>
          </p:cNvPr>
          <p:cNvSpPr txBox="1"/>
          <p:nvPr/>
        </p:nvSpPr>
        <p:spPr>
          <a:xfrm>
            <a:off x="3505200" y="5524500"/>
            <a:ext cx="115062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giải:</a:t>
            </a:r>
            <a:endParaRPr lang="vi-VN" sz="32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 hình tròn có đường kính 12 m là: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x 3,14 = 37,68 (m)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Nửa chu vi của hình tròn là: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37,68 : 2 = 18,84 (m)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 cái ao là: 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18,84 + 12 = 30,84 (m)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30,84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</a:t>
            </a:r>
            <a:endParaRPr lang="vi-VN" sz="32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84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4" grpId="0"/>
      <p:bldP spid="45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958778">
            <a:off x="14167244" y="5036858"/>
            <a:ext cx="3970995" cy="506666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478009">
            <a:off x="-727684" y="3169375"/>
            <a:ext cx="3970995" cy="506666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896056" y="1107667"/>
            <a:ext cx="14495889" cy="815063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342177">
            <a:off x="15082914" y="7868794"/>
            <a:ext cx="2160970" cy="123595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70192" y="947019"/>
            <a:ext cx="3093073" cy="176907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273202">
            <a:off x="1629983" y="652447"/>
            <a:ext cx="1906050" cy="58914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285860">
            <a:off x="825576" y="5150008"/>
            <a:ext cx="2617820" cy="283028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1306233">
            <a:off x="12532323" y="457513"/>
            <a:ext cx="1288231" cy="129766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1285787">
            <a:off x="3574196" y="8272552"/>
            <a:ext cx="1907708" cy="1873022"/>
          </a:xfrm>
          <a:prstGeom prst="rect">
            <a:avLst/>
          </a:prstGeom>
        </p:spPr>
      </p:pic>
      <p:pic>
        <p:nvPicPr>
          <p:cNvPr id="22" name="Picture 10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3263339" y="4531680"/>
            <a:ext cx="11511317" cy="60770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592C5CF-8FAA-5645-78F7-C278AE8C3D4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200400" y="1790700"/>
            <a:ext cx="12089416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99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999797">
            <a:off x="6087385" y="-1266690"/>
            <a:ext cx="5774080" cy="56585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4366926">
            <a:off x="10014843" y="7016359"/>
            <a:ext cx="2297006" cy="503328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81000" y="524430"/>
            <a:ext cx="17186969" cy="92190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2769548">
            <a:off x="-304516" y="573627"/>
            <a:ext cx="3453731" cy="113031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1375421">
            <a:off x="15614199" y="402189"/>
            <a:ext cx="2424428" cy="1772036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2971800" y="419100"/>
            <a:ext cx="8915400" cy="99060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170423" y="585089"/>
            <a:ext cx="131363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dirty="0">
                <a:solidFill>
                  <a:srgbClr val="0070C0"/>
                </a:solidFill>
              </a:rPr>
              <a:t>Bạn Rô-bốt nói đúng hay sai?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4" name="Picture 2" descr="https://lh3.googleusercontent.com/J60Z8Vu_uLq21BAVcedzxwUb04-6BTK5O2St1GV5vWAkjIUYmzIceLEYB3wTC_MUtzMFmkz464FRgmcrwWPOaVd9Rmhm1cEYw9xLNlxVFj9VHrZWshnyA7fd9bCLbMdzQezl9N0">
            <a:extLst>
              <a:ext uri="{FF2B5EF4-FFF2-40B4-BE49-F238E27FC236}">
                <a16:creationId xmlns:a16="http://schemas.microsoft.com/office/drawing/2014/main" id="{A2BA8889-7EAE-4E5D-8D07-AD42D7F4A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79" y="316527"/>
            <a:ext cx="2084521" cy="95774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Rectangle 44"/>
          <p:cNvSpPr/>
          <p:nvPr/>
        </p:nvSpPr>
        <p:spPr>
          <a:xfrm>
            <a:off x="1115323" y="369342"/>
            <a:ext cx="13308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Bài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D6CE89A-4265-2056-6FE6-16A1B24710A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28800" y="1866900"/>
            <a:ext cx="11949196" cy="403590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61BC1E6-25A0-E1CE-686C-6318DC590B3C}"/>
              </a:ext>
            </a:extLst>
          </p:cNvPr>
          <p:cNvSpPr txBox="1"/>
          <p:nvPr/>
        </p:nvSpPr>
        <p:spPr>
          <a:xfrm>
            <a:off x="1676400" y="6362700"/>
            <a:ext cx="14782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E ở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AB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DC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cm)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ECD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7640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4" grpId="0"/>
      <p:bldP spid="45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999797">
            <a:off x="6087385" y="-1266690"/>
            <a:ext cx="5774080" cy="56585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4366926">
            <a:off x="10014843" y="7016359"/>
            <a:ext cx="2297006" cy="503328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431368">
            <a:off x="16338706" y="8627733"/>
            <a:ext cx="1137979" cy="153029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434936">
            <a:off x="542275" y="7655101"/>
            <a:ext cx="2150546" cy="209971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2769548">
            <a:off x="299811" y="1071834"/>
            <a:ext cx="3453731" cy="113031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1375421">
            <a:off x="15614199" y="402189"/>
            <a:ext cx="2424428" cy="177203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2054637">
            <a:off x="418426" y="84364"/>
            <a:ext cx="913403" cy="154575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-1937717">
            <a:off x="13994306" y="7254547"/>
            <a:ext cx="1736163" cy="1736163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3208354" y="5584596"/>
            <a:ext cx="422077" cy="936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 lang="en-US" sz="5199" dirty="0">
              <a:solidFill>
                <a:srgbClr val="000000"/>
              </a:solidFill>
              <a:latin typeface="Bungee"/>
            </a:endParaRPr>
          </a:p>
        </p:txBody>
      </p:sp>
      <p:sp>
        <p:nvSpPr>
          <p:cNvPr id="15" name="Round Diagonal Corner Rectangle 14"/>
          <p:cNvSpPr/>
          <p:nvPr/>
        </p:nvSpPr>
        <p:spPr>
          <a:xfrm>
            <a:off x="998975" y="342900"/>
            <a:ext cx="16204427" cy="9299469"/>
          </a:xfrm>
          <a:prstGeom prst="round2DiagRect">
            <a:avLst>
              <a:gd name="adj1" fmla="val 38791"/>
              <a:gd name="adj2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229727" y="5584596"/>
            <a:ext cx="6801409" cy="485783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440596" y="2974907"/>
            <a:ext cx="13806825" cy="86991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3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…………….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5EAA31-FBCA-30CF-0A56-5257C09D496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67000" y="800100"/>
            <a:ext cx="13936664" cy="23532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107540" y="754776"/>
            <a:ext cx="14495889" cy="815063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273202">
            <a:off x="1629983" y="652447"/>
            <a:ext cx="1906050" cy="589143"/>
          </a:xfrm>
          <a:prstGeom prst="rect">
            <a:avLst/>
          </a:prstGeom>
        </p:spPr>
      </p:pic>
      <p:pic>
        <p:nvPicPr>
          <p:cNvPr id="8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572000" y="5524500"/>
            <a:ext cx="8356840" cy="52195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57114CD-FCAD-3068-7386-DC578A7B3B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5000" y="1485900"/>
            <a:ext cx="15655885" cy="48345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khởi động HĐTN Tiếng đàn Ta Lư_720p">
            <a:hlinkClick r:id="" action="ppaction://media"/>
            <a:extLst>
              <a:ext uri="{FF2B5EF4-FFF2-40B4-BE49-F238E27FC236}">
                <a16:creationId xmlns:a16="http://schemas.microsoft.com/office/drawing/2014/main" id="{C76B9282-9E40-9E2A-87F5-ED42FD31BE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563" y="102692"/>
            <a:ext cx="17922875" cy="100816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22948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2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999797">
            <a:off x="6087385" y="-1266690"/>
            <a:ext cx="5774080" cy="56585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4366926">
            <a:off x="10014843" y="7016359"/>
            <a:ext cx="2297006" cy="503328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84597" y="524430"/>
            <a:ext cx="16118806" cy="92190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431368">
            <a:off x="16338706" y="8627733"/>
            <a:ext cx="1137979" cy="153029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1434936">
            <a:off x="542275" y="7655101"/>
            <a:ext cx="2150546" cy="209971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2769548">
            <a:off x="299811" y="1071834"/>
            <a:ext cx="3453731" cy="113031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1375421">
            <a:off x="15614199" y="402189"/>
            <a:ext cx="2424428" cy="177203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208991" y="5512857"/>
            <a:ext cx="8356840" cy="521954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-2054637">
            <a:off x="418426" y="84364"/>
            <a:ext cx="913403" cy="154575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rot="68436">
            <a:off x="16172862" y="3790360"/>
            <a:ext cx="1873511" cy="187351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 rot="-1937717">
            <a:off x="13994306" y="7254547"/>
            <a:ext cx="1736163" cy="1736163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1201400" y="5067300"/>
            <a:ext cx="3570536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 dirty="0">
                <a:solidFill>
                  <a:srgbClr val="00000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(Trang 116 )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2128408-DE72-EC12-45F4-7CB67613FC1B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562600" y="876300"/>
            <a:ext cx="6889077" cy="24142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E17FEB1-5BAA-AA76-C963-78F4054FCA5B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590800" y="3009900"/>
            <a:ext cx="13717189" cy="25666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999797">
            <a:off x="6087385" y="-1266690"/>
            <a:ext cx="5774080" cy="56585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4366926">
            <a:off x="1442921" y="6634666"/>
            <a:ext cx="2297006" cy="503328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84597" y="524430"/>
            <a:ext cx="16118806" cy="92190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431368">
            <a:off x="16338706" y="8627733"/>
            <a:ext cx="1137979" cy="153029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1434936">
            <a:off x="542275" y="7655101"/>
            <a:ext cx="2150546" cy="209971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2769548">
            <a:off x="299811" y="1071834"/>
            <a:ext cx="3453731" cy="113031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1375421">
            <a:off x="15614199" y="402189"/>
            <a:ext cx="2424428" cy="177203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-2054637">
            <a:off x="418426" y="84364"/>
            <a:ext cx="913403" cy="154575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rot="-1937717">
            <a:off x="13994306" y="7254547"/>
            <a:ext cx="1736163" cy="1736163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2640266" y="2386454"/>
            <a:ext cx="1348320" cy="1112094"/>
            <a:chOff x="2764400" y="3012642"/>
            <a:chExt cx="1510252" cy="1112094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2764400" y="3012642"/>
              <a:ext cx="1510252" cy="1112094"/>
            </a:xfrm>
            <a:prstGeom prst="rect">
              <a:avLst/>
            </a:prstGeom>
          </p:spPr>
        </p:pic>
        <p:sp>
          <p:nvSpPr>
            <p:cNvPr id="16" name="TextBox 16"/>
            <p:cNvSpPr txBox="1"/>
            <p:nvPr/>
          </p:nvSpPr>
          <p:spPr>
            <a:xfrm>
              <a:off x="3127609" y="3055944"/>
              <a:ext cx="396925" cy="8537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79"/>
                </a:lnSpc>
              </a:pPr>
              <a:r>
                <a:rPr lang="en-US" sz="5199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714032" y="4105810"/>
            <a:ext cx="1348319" cy="1145312"/>
            <a:chOff x="2716467" y="5512858"/>
            <a:chExt cx="1348319" cy="1145312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2716467" y="5512858"/>
              <a:ext cx="1348319" cy="1145312"/>
            </a:xfrm>
            <a:prstGeom prst="rect">
              <a:avLst/>
            </a:prstGeom>
          </p:spPr>
        </p:pic>
        <p:sp>
          <p:nvSpPr>
            <p:cNvPr id="17" name="TextBox 17"/>
            <p:cNvSpPr txBox="1"/>
            <p:nvPr/>
          </p:nvSpPr>
          <p:spPr>
            <a:xfrm>
              <a:off x="3106266" y="5775638"/>
              <a:ext cx="422077" cy="8537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79"/>
                </a:lnSpc>
              </a:pPr>
              <a:r>
                <a:rPr lang="en-US" sz="5199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4038600" y="2247900"/>
            <a:ext cx="12421791" cy="14921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20"/>
              </a:lnSpc>
            </a:pPr>
            <a:r>
              <a:rPr lang="vi-VN" sz="43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 được diện tích hình tam giác, hình thang và hình tròn.</a:t>
            </a:r>
            <a:endParaRPr lang="en-US" sz="43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4343400" y="4305300"/>
            <a:ext cx="12002095" cy="7025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20"/>
              </a:lnSpc>
            </a:pPr>
            <a:r>
              <a:rPr lang="vi-VN" sz="43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Tính được chu vi hình tròn.</a:t>
            </a:r>
            <a:endParaRPr lang="en-US" sz="43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876300"/>
            <a:ext cx="7079896" cy="160356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4E39630-C5D1-4FD6-9B62-DDA39FF84C61}"/>
              </a:ext>
            </a:extLst>
          </p:cNvPr>
          <p:cNvGrpSpPr/>
          <p:nvPr/>
        </p:nvGrpSpPr>
        <p:grpSpPr>
          <a:xfrm>
            <a:off x="2790232" y="5553610"/>
            <a:ext cx="1348319" cy="1145312"/>
            <a:chOff x="2716467" y="5512858"/>
            <a:chExt cx="1348319" cy="1145312"/>
          </a:xfrm>
        </p:grpSpPr>
        <p:pic>
          <p:nvPicPr>
            <p:cNvPr id="23" name="Picture 15">
              <a:extLst>
                <a:ext uri="{FF2B5EF4-FFF2-40B4-BE49-F238E27FC236}">
                  <a16:creationId xmlns:a16="http://schemas.microsoft.com/office/drawing/2014/main" id="{207635CE-0554-6871-BA8D-48A0FFCBD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2716467" y="5512858"/>
              <a:ext cx="1348319" cy="1145312"/>
            </a:xfrm>
            <a:prstGeom prst="rect">
              <a:avLst/>
            </a:prstGeom>
          </p:spPr>
        </p:pic>
        <p:sp>
          <p:nvSpPr>
            <p:cNvPr id="24" name="TextBox 17">
              <a:extLst>
                <a:ext uri="{FF2B5EF4-FFF2-40B4-BE49-F238E27FC236}">
                  <a16:creationId xmlns:a16="http://schemas.microsoft.com/office/drawing/2014/main" id="{17F80894-F21D-5CC8-849C-92873F76ADE8}"/>
                </a:ext>
              </a:extLst>
            </p:cNvPr>
            <p:cNvSpPr txBox="1"/>
            <p:nvPr/>
          </p:nvSpPr>
          <p:spPr>
            <a:xfrm>
              <a:off x="3106266" y="5775638"/>
              <a:ext cx="422077" cy="8537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79"/>
                </a:lnSpc>
              </a:pPr>
              <a:r>
                <a:rPr lang="en-US" sz="5199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sp>
        <p:nvSpPr>
          <p:cNvPr id="25" name="TextBox 19">
            <a:extLst>
              <a:ext uri="{FF2B5EF4-FFF2-40B4-BE49-F238E27FC236}">
                <a16:creationId xmlns:a16="http://schemas.microsoft.com/office/drawing/2014/main" id="{FBF4FE84-7067-034E-A384-0D16BBBC4F56}"/>
              </a:ext>
            </a:extLst>
          </p:cNvPr>
          <p:cNvSpPr txBox="1"/>
          <p:nvPr/>
        </p:nvSpPr>
        <p:spPr>
          <a:xfrm>
            <a:off x="4419600" y="5753100"/>
            <a:ext cx="12002095" cy="224144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20"/>
              </a:lnSpc>
            </a:pPr>
            <a:r>
              <a:rPr lang="vi-VN" sz="43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Vẽ được đường cao c</a:t>
            </a:r>
            <a:r>
              <a:rPr lang="en-US" sz="43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ủ</a:t>
            </a:r>
            <a:r>
              <a:rPr lang="vi-VN" sz="43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a hình tam giác, hình thang trên giầy kẻ ô vuông, vẽ được đường tròn khi biết tâm và bán kính.</a:t>
            </a:r>
            <a:endParaRPr lang="en-US" sz="43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958778">
            <a:off x="14167244" y="5036858"/>
            <a:ext cx="3970995" cy="506666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478009">
            <a:off x="-727684" y="3169375"/>
            <a:ext cx="3970995" cy="506666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896056" y="1107667"/>
            <a:ext cx="14495889" cy="815063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342177">
            <a:off x="15082914" y="7868794"/>
            <a:ext cx="2160970" cy="123595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70192" y="947019"/>
            <a:ext cx="3093073" cy="176907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273202">
            <a:off x="1629983" y="652447"/>
            <a:ext cx="1906050" cy="58914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285860">
            <a:off x="825576" y="5150008"/>
            <a:ext cx="2617820" cy="283028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1306233">
            <a:off x="12532323" y="457513"/>
            <a:ext cx="1288231" cy="129766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1285787">
            <a:off x="3574196" y="8272552"/>
            <a:ext cx="1907708" cy="1873022"/>
          </a:xfrm>
          <a:prstGeom prst="rect">
            <a:avLst/>
          </a:prstGeom>
        </p:spPr>
      </p:pic>
      <p:pic>
        <p:nvPicPr>
          <p:cNvPr id="22" name="Picture 10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3263339" y="4531680"/>
            <a:ext cx="11511317" cy="60770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4A83A3-187E-3DB2-8671-70C59AF7EB4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962400" y="2628900"/>
            <a:ext cx="10229975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56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999797">
            <a:off x="6087385" y="-1266690"/>
            <a:ext cx="5774080" cy="56585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4366926">
            <a:off x="10014843" y="7016359"/>
            <a:ext cx="2297006" cy="503328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84596" y="524430"/>
            <a:ext cx="16483373" cy="92190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2769548">
            <a:off x="-304516" y="573627"/>
            <a:ext cx="3453731" cy="113031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1375421">
            <a:off x="15614199" y="402189"/>
            <a:ext cx="2424428" cy="1772036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2367574" y="1129342"/>
            <a:ext cx="14244026" cy="157575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566197" y="1295331"/>
            <a:ext cx="1389300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700" b="1" dirty="0">
                <a:solidFill>
                  <a:srgbClr val="0070C0"/>
                </a:solidFill>
              </a:rPr>
              <a:t>a) Vẽ vào vở các hình tam giác sau và vẽ đường cao lần lượt ứng với đáy BC, EG và IK của mỗi hình tam giác đó.</a:t>
            </a:r>
            <a:endParaRPr lang="en-US" sz="3700" b="1" dirty="0">
              <a:solidFill>
                <a:srgbClr val="0070C0"/>
              </a:solidFill>
            </a:endParaRPr>
          </a:p>
        </p:txBody>
      </p:sp>
      <p:pic>
        <p:nvPicPr>
          <p:cNvPr id="44" name="Picture 2" descr="https://lh3.googleusercontent.com/J60Z8Vu_uLq21BAVcedzxwUb04-6BTK5O2St1GV5vWAkjIUYmzIceLEYB3wTC_MUtzMFmkz464FRgmcrwWPOaVd9Rmhm1cEYw9xLNlxVFj9VHrZWshnyA7fd9bCLbMdzQezl9N0">
            <a:extLst>
              <a:ext uri="{FF2B5EF4-FFF2-40B4-BE49-F238E27FC236}">
                <a16:creationId xmlns:a16="http://schemas.microsoft.com/office/drawing/2014/main" id="{A2BA8889-7EAE-4E5D-8D07-AD42D7F4A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79" y="316527"/>
            <a:ext cx="2084521" cy="95774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Rectangle 44"/>
          <p:cNvSpPr/>
          <p:nvPr/>
        </p:nvSpPr>
        <p:spPr>
          <a:xfrm>
            <a:off x="1115323" y="369342"/>
            <a:ext cx="13308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>
                <a:solidFill>
                  <a:schemeClr val="bg1"/>
                </a:solidFill>
                <a:latin typeface="UVF Lobster12" panose="02000506000000020003" pitchFamily="2" charset="0"/>
              </a:rPr>
              <a:t>Bài 1</a:t>
            </a:r>
            <a:endParaRPr lang="en-US" sz="4400" b="1" dirty="0">
              <a:solidFill>
                <a:schemeClr val="bg1"/>
              </a:solidFill>
              <a:latin typeface="UVF Lobster12" panose="02000506000000020003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FD95AB-CA07-D729-63C6-1ADCCE78C1C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96200" y="3314700"/>
            <a:ext cx="9679955" cy="325755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3565AA6-04E0-35DA-0BB0-7B751BD6EFBB}"/>
              </a:ext>
            </a:extLst>
          </p:cNvPr>
          <p:cNvCxnSpPr>
            <a:cxnSpLocks/>
          </p:cNvCxnSpPr>
          <p:nvPr/>
        </p:nvCxnSpPr>
        <p:spPr>
          <a:xfrm>
            <a:off x="8915400" y="4000500"/>
            <a:ext cx="0" cy="1905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AC1823A-3FD8-445C-B7F2-6B68D9788294}"/>
              </a:ext>
            </a:extLst>
          </p:cNvPr>
          <p:cNvSpPr txBox="1"/>
          <p:nvPr/>
        </p:nvSpPr>
        <p:spPr>
          <a:xfrm>
            <a:off x="8686800" y="5981700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H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052CFCF-E6AF-4774-7471-7619A451B2A3}"/>
              </a:ext>
            </a:extLst>
          </p:cNvPr>
          <p:cNvCxnSpPr>
            <a:cxnSpLocks/>
          </p:cNvCxnSpPr>
          <p:nvPr/>
        </p:nvCxnSpPr>
        <p:spPr>
          <a:xfrm>
            <a:off x="11811000" y="3924300"/>
            <a:ext cx="0" cy="1981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4C19F60-2DA2-8C0E-D46D-DE5347C3573D}"/>
              </a:ext>
            </a:extLst>
          </p:cNvPr>
          <p:cNvCxnSpPr>
            <a:cxnSpLocks/>
          </p:cNvCxnSpPr>
          <p:nvPr/>
        </p:nvCxnSpPr>
        <p:spPr>
          <a:xfrm flipH="1">
            <a:off x="11811000" y="5905500"/>
            <a:ext cx="1066800" cy="0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0373A65-6DFB-C498-6D04-D01385EFD393}"/>
              </a:ext>
            </a:extLst>
          </p:cNvPr>
          <p:cNvSpPr txBox="1"/>
          <p:nvPr/>
        </p:nvSpPr>
        <p:spPr>
          <a:xfrm>
            <a:off x="11658600" y="5981700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P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2E84551-481B-53BC-0262-DBF72061E4A6}"/>
              </a:ext>
            </a:extLst>
          </p:cNvPr>
          <p:cNvCxnSpPr>
            <a:cxnSpLocks/>
          </p:cNvCxnSpPr>
          <p:nvPr/>
        </p:nvCxnSpPr>
        <p:spPr>
          <a:xfrm>
            <a:off x="15773400" y="3924300"/>
            <a:ext cx="0" cy="1981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802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4" grpId="0"/>
      <p:bldP spid="4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999797">
            <a:off x="6087385" y="-1266690"/>
            <a:ext cx="5774080" cy="56585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4366926">
            <a:off x="10014843" y="7016359"/>
            <a:ext cx="2297006" cy="503328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81000" y="524430"/>
            <a:ext cx="17186969" cy="92190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2769548">
            <a:off x="-304516" y="573627"/>
            <a:ext cx="3453731" cy="113031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1375421">
            <a:off x="15614199" y="402189"/>
            <a:ext cx="2424428" cy="1772036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2367574" y="1129342"/>
            <a:ext cx="14244026" cy="157575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566197" y="1295331"/>
            <a:ext cx="1389300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700" b="1" dirty="0">
                <a:solidFill>
                  <a:srgbClr val="0070C0"/>
                </a:solidFill>
              </a:rPr>
              <a:t>b) Tính diện tích các hình tam giác ở câu a trong trường hợp mỗi ô vuông có cạnh 2,5 cm:</a:t>
            </a:r>
            <a:endParaRPr kumimoji="0" lang="en-US" sz="37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4" name="Picture 2" descr="https://lh3.googleusercontent.com/J60Z8Vu_uLq21BAVcedzxwUb04-6BTK5O2St1GV5vWAkjIUYmzIceLEYB3wTC_MUtzMFmkz464FRgmcrwWPOaVd9Rmhm1cEYw9xLNlxVFj9VHrZWshnyA7fd9bCLbMdzQezl9N0">
            <a:extLst>
              <a:ext uri="{FF2B5EF4-FFF2-40B4-BE49-F238E27FC236}">
                <a16:creationId xmlns:a16="http://schemas.microsoft.com/office/drawing/2014/main" id="{A2BA8889-7EAE-4E5D-8D07-AD42D7F4A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79" y="316527"/>
            <a:ext cx="2084521" cy="95774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Rectangle 44"/>
          <p:cNvSpPr/>
          <p:nvPr/>
        </p:nvSpPr>
        <p:spPr>
          <a:xfrm>
            <a:off x="1115323" y="369342"/>
            <a:ext cx="13308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Bài 1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VF Lobster12" panose="02000506000000020003" pitchFamily="2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760E04D-F453-5BD4-D340-D3FDEEA3E3ED}"/>
                  </a:ext>
                </a:extLst>
              </p:cNvPr>
              <p:cNvSpPr txBox="1"/>
              <p:nvPr/>
            </p:nvSpPr>
            <p:spPr>
              <a:xfrm>
                <a:off x="533400" y="3086100"/>
                <a:ext cx="8763000" cy="2538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Tam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giác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ABC:</a:t>
                </a:r>
              </a:p>
              <a:p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Độ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đáy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BC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2,5 x 4 = 10 (cm)</a:t>
                </a:r>
              </a:p>
              <a:p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Chiều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cao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AH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2,5 x 4 = 10 (cm)</a:t>
                </a:r>
              </a:p>
              <a:p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tam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giác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ABC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360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50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360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cm</m:t>
                    </m:r>
                    <m:r>
                      <a:rPr lang="en-US" sz="360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²</m:t>
                    </m:r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760E04D-F453-5BD4-D340-D3FDEEA3E3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3086100"/>
                <a:ext cx="8763000" cy="2538131"/>
              </a:xfrm>
              <a:prstGeom prst="rect">
                <a:avLst/>
              </a:prstGeom>
              <a:blipFill>
                <a:blip r:embed="rId15"/>
                <a:stretch>
                  <a:fillRect l="-2157" t="-3597" r="-1601" b="-33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FD8DD3A-0768-91A8-8ACF-C75CE91D9A80}"/>
                  </a:ext>
                </a:extLst>
              </p:cNvPr>
              <p:cNvSpPr txBox="1"/>
              <p:nvPr/>
            </p:nvSpPr>
            <p:spPr>
              <a:xfrm>
                <a:off x="304800" y="5829300"/>
                <a:ext cx="8763000" cy="36572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Tam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giác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DEG:</a:t>
                </a:r>
              </a:p>
              <a:p>
                <a:pPr algn="ctr"/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Độ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đáy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EG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2,5 x 3 = 7,5 (cm)</a:t>
                </a:r>
              </a:p>
              <a:p>
                <a:pPr algn="ctr"/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Chiều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cao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DH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2,5 x 4 = 10 (cm)</a:t>
                </a:r>
              </a:p>
              <a:p>
                <a:pPr algn="ctr"/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tam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giác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DEG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sz="36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36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sz="36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36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36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37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36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m:rPr>
                        <m:sty m:val="p"/>
                      </m:rPr>
                      <a:rPr lang="en-US" sz="36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cm</m:t>
                    </m:r>
                    <m:r>
                      <a:rPr lang="en-US" sz="36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²</m:t>
                    </m:r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  <a:endPara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FD8DD3A-0768-91A8-8ACF-C75CE91D9A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5829300"/>
                <a:ext cx="8763000" cy="3657283"/>
              </a:xfrm>
              <a:prstGeom prst="rect">
                <a:avLst/>
              </a:prstGeom>
              <a:blipFill>
                <a:blip r:embed="rId16"/>
                <a:stretch>
                  <a:fillRect t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4B62541-E336-DD37-BAA4-9B942E4DDAC5}"/>
                  </a:ext>
                </a:extLst>
              </p:cNvPr>
              <p:cNvSpPr txBox="1"/>
              <p:nvPr/>
            </p:nvSpPr>
            <p:spPr>
              <a:xfrm>
                <a:off x="8915400" y="4610100"/>
                <a:ext cx="8763000" cy="36572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Tam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giác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HIK:</a:t>
                </a:r>
              </a:p>
              <a:p>
                <a:pPr algn="ctr"/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Độ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đáy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IK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2,5 x 2 = 5 (cm)</a:t>
                </a:r>
              </a:p>
              <a:p>
                <a:pPr algn="ctr"/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Chiều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cao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HI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2,5 x 4 = 10 (cm)</a:t>
                </a:r>
              </a:p>
              <a:p>
                <a:pPr algn="ctr"/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tam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giác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HIK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sz="36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36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sz="36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36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36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25</m:t>
                    </m:r>
                    <m:r>
                      <a:rPr lang="en-US" sz="36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m:rPr>
                        <m:sty m:val="p"/>
                      </m:rPr>
                      <a:rPr lang="en-US" sz="36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cm</m:t>
                    </m:r>
                    <m:r>
                      <a:rPr lang="en-US" sz="36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²</m:t>
                    </m:r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  <a:endPara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4B62541-E336-DD37-BAA4-9B942E4DDA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5400" y="4610100"/>
                <a:ext cx="8763000" cy="3657283"/>
              </a:xfrm>
              <a:prstGeom prst="rect">
                <a:avLst/>
              </a:prstGeom>
              <a:blipFill>
                <a:blip r:embed="rId17"/>
                <a:stretch>
                  <a:fillRect t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8429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4" grpId="0"/>
      <p:bldP spid="45" grpId="0"/>
      <p:bldP spid="5" grpId="0"/>
      <p:bldP spid="7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1999797">
            <a:off x="6087385" y="-1266690"/>
            <a:ext cx="5774080" cy="56585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4366926">
            <a:off x="10014843" y="7016359"/>
            <a:ext cx="2297006" cy="503328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381000" y="524430"/>
            <a:ext cx="17186969" cy="92190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2769548">
            <a:off x="-304516" y="573627"/>
            <a:ext cx="3453731" cy="113031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1375421">
            <a:off x="15614199" y="402189"/>
            <a:ext cx="2424428" cy="1772036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2971800" y="419100"/>
            <a:ext cx="6928826" cy="104235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170423" y="585089"/>
            <a:ext cx="138930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dirty="0">
                <a:solidFill>
                  <a:srgbClr val="0070C0"/>
                </a:solidFill>
              </a:rPr>
              <a:t>Chọn câu trả lời đúng.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44" name="Picture 2" descr="https://lh3.googleusercontent.com/J60Z8Vu_uLq21BAVcedzxwUb04-6BTK5O2St1GV5vWAkjIUYmzIceLEYB3wTC_MUtzMFmkz464FRgmcrwWPOaVd9Rmhm1cEYw9xLNlxVFj9VHrZWshnyA7fd9bCLbMdzQezl9N0">
            <a:extLst>
              <a:ext uri="{FF2B5EF4-FFF2-40B4-BE49-F238E27FC236}">
                <a16:creationId xmlns:a16="http://schemas.microsoft.com/office/drawing/2014/main" id="{A2BA8889-7EAE-4E5D-8D07-AD42D7F4A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79" y="316527"/>
            <a:ext cx="2084521" cy="95774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Rectangle 44"/>
          <p:cNvSpPr/>
          <p:nvPr/>
        </p:nvSpPr>
        <p:spPr>
          <a:xfrm>
            <a:off x="1115323" y="369342"/>
            <a:ext cx="13308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Bài </a:t>
            </a:r>
            <a:r>
              <a:rPr lang="en-US" sz="4400" b="1" dirty="0">
                <a:solidFill>
                  <a:prstClr val="white"/>
                </a:solidFill>
                <a:latin typeface="UVF Lobster12" panose="02000506000000020003" pitchFamily="2" charset="0"/>
              </a:rPr>
              <a:t>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VF Lobster12" panose="02000506000000020003" pitchFamily="2" charset="0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9B409DA-A679-D0DC-F76A-0EB4D7522D6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591800" y="2857500"/>
            <a:ext cx="6639119" cy="571244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B7DB1AB-9C1D-E479-F3CC-164D731AFE1D}"/>
              </a:ext>
            </a:extLst>
          </p:cNvPr>
          <p:cNvSpPr txBox="1"/>
          <p:nvPr/>
        </p:nvSpPr>
        <p:spPr>
          <a:xfrm>
            <a:off x="914400" y="2400300"/>
            <a:ext cx="10972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 hình bên, biết hình tròn bé nhất có bán kính 50 cm, hình tròn lớn nhất có bán kính 200 cm.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Đường kính mỗi hình tròn màu xanh lá cây là: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100 cm                       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150 cm                       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400 cm             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 300 cm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C5F51B9-B5EF-01F1-2C82-66BEFC8E7941}"/>
              </a:ext>
            </a:extLst>
          </p:cNvPr>
          <p:cNvSpPr txBox="1"/>
          <p:nvPr/>
        </p:nvSpPr>
        <p:spPr>
          <a:xfrm>
            <a:off x="1219200" y="6819900"/>
            <a:ext cx="11277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200 – 50 = 150 (cm)</a:t>
            </a:r>
          </a:p>
          <a:p>
            <a:pPr algn="r"/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150 cm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D62CAE2-9B12-9922-E715-73101FA24A15}"/>
              </a:ext>
            </a:extLst>
          </p:cNvPr>
          <p:cNvSpPr/>
          <p:nvPr/>
        </p:nvSpPr>
        <p:spPr>
          <a:xfrm>
            <a:off x="838200" y="4686300"/>
            <a:ext cx="609600" cy="533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58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4" grpId="0"/>
      <p:bldP spid="45" grpId="0"/>
      <p:bldP spid="19" grpId="0"/>
      <p:bldP spid="20" grpId="0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999797">
            <a:off x="6087385" y="-1266690"/>
            <a:ext cx="5774080" cy="56585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4366926">
            <a:off x="10014843" y="7016359"/>
            <a:ext cx="2297006" cy="503328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81000" y="524430"/>
            <a:ext cx="17186969" cy="92190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2769548">
            <a:off x="-304516" y="573627"/>
            <a:ext cx="3453731" cy="113031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1375421">
            <a:off x="15614199" y="402189"/>
            <a:ext cx="2424428" cy="1772036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2971800" y="419100"/>
            <a:ext cx="6928826" cy="104235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170423" y="585089"/>
            <a:ext cx="138930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Chọn câu trả lời đúng.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4" name="Picture 2" descr="https://lh3.googleusercontent.com/J60Z8Vu_uLq21BAVcedzxwUb04-6BTK5O2St1GV5vWAkjIUYmzIceLEYB3wTC_MUtzMFmkz464FRgmcrwWPOaVd9Rmhm1cEYw9xLNlxVFj9VHrZWshnyA7fd9bCLbMdzQezl9N0">
            <a:extLst>
              <a:ext uri="{FF2B5EF4-FFF2-40B4-BE49-F238E27FC236}">
                <a16:creationId xmlns:a16="http://schemas.microsoft.com/office/drawing/2014/main" id="{A2BA8889-7EAE-4E5D-8D07-AD42D7F4A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79" y="316527"/>
            <a:ext cx="2084521" cy="95774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Rectangle 44"/>
          <p:cNvSpPr/>
          <p:nvPr/>
        </p:nvSpPr>
        <p:spPr>
          <a:xfrm>
            <a:off x="1115323" y="369342"/>
            <a:ext cx="13308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Bài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2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9B409DA-A679-D0DC-F76A-0EB4D7522D6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591800" y="2857500"/>
            <a:ext cx="6639119" cy="571244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B7DB1AB-9C1D-E479-F3CC-164D731AFE1D}"/>
              </a:ext>
            </a:extLst>
          </p:cNvPr>
          <p:cNvSpPr txBox="1"/>
          <p:nvPr/>
        </p:nvSpPr>
        <p:spPr>
          <a:xfrm>
            <a:off x="914400" y="2400300"/>
            <a:ext cx="10972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b) Chu vi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chu vi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A. 2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     </a:t>
            </a:r>
          </a:p>
          <a:p>
            <a:pPr algn="just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B. 3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     </a:t>
            </a:r>
          </a:p>
          <a:p>
            <a:pPr algn="just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C. 4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</a:t>
            </a:r>
          </a:p>
          <a:p>
            <a:pPr algn="just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D. 5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3B76CD-9E31-3E61-BD3F-FC62F495FC37}"/>
              </a:ext>
            </a:extLst>
          </p:cNvPr>
          <p:cNvSpPr txBox="1"/>
          <p:nvPr/>
        </p:nvSpPr>
        <p:spPr>
          <a:xfrm>
            <a:off x="3352800" y="4229100"/>
            <a:ext cx="7924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3,14 × 200 × 2 = 1 256 (cm)</a:t>
            </a:r>
          </a:p>
          <a:p>
            <a:pPr algn="ctr"/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3,14 × 50 × 2 = 314 (cm)</a:t>
            </a:r>
          </a:p>
          <a:p>
            <a:pPr algn="ctr"/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chu vi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1 256 : 314 = 4 (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4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endParaRPr lang="en-US" sz="36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11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4" grpId="0"/>
      <p:bldP spid="45" grpId="0"/>
      <p:bldP spid="19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653</TotalTime>
  <Words>517</Words>
  <Application>Microsoft Office PowerPoint</Application>
  <PresentationFormat>Custom</PresentationFormat>
  <Paragraphs>67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Arial</vt:lpstr>
      <vt:lpstr>Baloo</vt:lpstr>
      <vt:lpstr>Bungee</vt:lpstr>
      <vt:lpstr>Calibri</vt:lpstr>
      <vt:lpstr>Cambria</vt:lpstr>
      <vt:lpstr>Cambria Math</vt:lpstr>
      <vt:lpstr>UVF Lobster12</vt:lpstr>
      <vt:lpstr>Wingdings</vt:lpstr>
      <vt:lpstr>Office Theme</vt:lpstr>
      <vt:lpstr>3_Office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TOÁN HỌC</dc:title>
  <dc:subject>9Slide.vn</dc:subject>
  <dc:creator>Admin</dc:creator>
  <dc:description>9Slide.vn</dc:description>
  <cp:lastModifiedBy>TT</cp:lastModifiedBy>
  <cp:revision>52</cp:revision>
  <dcterms:created xsi:type="dcterms:W3CDTF">2006-08-16T00:00:00Z</dcterms:created>
  <dcterms:modified xsi:type="dcterms:W3CDTF">2024-10-12T08:18:18Z</dcterms:modified>
  <cp:category>9Slide.vn</cp:category>
  <dc:identifier>DAEyh8pbB_I</dc:identifier>
</cp:coreProperties>
</file>