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audio9.wav" ContentType="audio/wav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479" r:id="rId2"/>
    <p:sldId id="480" r:id="rId3"/>
    <p:sldId id="490" r:id="rId4"/>
    <p:sldId id="339" r:id="rId5"/>
    <p:sldId id="415" r:id="rId6"/>
    <p:sldId id="382" r:id="rId7"/>
    <p:sldId id="440" r:id="rId8"/>
    <p:sldId id="434" r:id="rId9"/>
    <p:sldId id="384" r:id="rId10"/>
    <p:sldId id="383" r:id="rId11"/>
    <p:sldId id="386" r:id="rId12"/>
    <p:sldId id="462" r:id="rId13"/>
    <p:sldId id="489" r:id="rId14"/>
    <p:sldId id="474" r:id="rId15"/>
    <p:sldId id="441" r:id="rId16"/>
    <p:sldId id="475" r:id="rId17"/>
    <p:sldId id="476" r:id="rId18"/>
    <p:sldId id="477" r:id="rId19"/>
    <p:sldId id="478" r:id="rId20"/>
    <p:sldId id="343" r:id="rId21"/>
    <p:sldId id="482" r:id="rId22"/>
    <p:sldId id="483" r:id="rId23"/>
    <p:sldId id="484" r:id="rId24"/>
    <p:sldId id="485" r:id="rId25"/>
    <p:sldId id="486" r:id="rId26"/>
    <p:sldId id="487" r:id="rId27"/>
    <p:sldId id="488" r:id="rId28"/>
    <p:sldId id="481" r:id="rId29"/>
    <p:sldId id="399" r:id="rId30"/>
    <p:sldId id="288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7C80"/>
    <a:srgbClr val="FFCC99"/>
    <a:srgbClr val="FF99CC"/>
    <a:srgbClr val="D19AD2"/>
    <a:srgbClr val="66CCFF"/>
    <a:srgbClr val="FFFFCC"/>
    <a:srgbClr val="F0926C"/>
    <a:srgbClr val="CF94D0"/>
    <a:srgbClr val="5CBC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23" autoAdjust="0"/>
    <p:restoredTop sz="93594" autoAdjust="0"/>
  </p:normalViewPr>
  <p:slideViewPr>
    <p:cSldViewPr>
      <p:cViewPr varScale="1">
        <p:scale>
          <a:sx n="69" d="100"/>
          <a:sy n="69" d="100"/>
        </p:scale>
        <p:origin x="546" y="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C23510-1445-4F69-9AA9-33B7FE29F92D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BE6D2-FE12-4B24-B230-8FE3873E4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721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3122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9721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298450">
              <a:buFontTx/>
              <a:buChar char="-"/>
            </a:pPr>
            <a:r>
              <a:rPr lang="en-US" baseline="0" dirty="0" smtClean="0"/>
              <a:t>Divide the class into 2 teams.</a:t>
            </a:r>
          </a:p>
          <a:p>
            <a:pPr marL="457200" indent="-298450">
              <a:buFontTx/>
              <a:buChar char="-"/>
            </a:pPr>
            <a:r>
              <a:rPr lang="en-US" baseline="0" dirty="0" smtClean="0"/>
              <a:t>The teams take turns to choose a lucky number, say the word and make a sentence with that word, using the sentence model.</a:t>
            </a:r>
          </a:p>
          <a:p>
            <a:pPr marL="457200" indent="-298450">
              <a:buFontTx/>
              <a:buChar char="-"/>
            </a:pPr>
            <a:r>
              <a:rPr lang="en-US" baseline="0" dirty="0" smtClean="0"/>
              <a:t>Give points to the teams.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EBC735-48DD-4893-A0B9-BB6DA97820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00424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8834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074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4720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491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3396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8603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6186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7089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4334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745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4932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25578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12753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6405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6" name="Google Shape;1576;p26"/>
          <p:cNvGrpSpPr/>
          <p:nvPr/>
        </p:nvGrpSpPr>
        <p:grpSpPr>
          <a:xfrm rot="10800000">
            <a:off x="224" y="4599052"/>
            <a:ext cx="3816621" cy="2261032"/>
            <a:chOff x="238125" y="3383650"/>
            <a:chExt cx="1287775" cy="762900"/>
          </a:xfrm>
        </p:grpSpPr>
        <p:sp>
          <p:nvSpPr>
            <p:cNvPr id="1577" name="Google Shape;1577;p26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26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26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0" name="Google Shape;1580;p26"/>
          <p:cNvGrpSpPr/>
          <p:nvPr/>
        </p:nvGrpSpPr>
        <p:grpSpPr>
          <a:xfrm rot="5400000">
            <a:off x="10405630" y="-779445"/>
            <a:ext cx="1567268" cy="3099404"/>
            <a:chOff x="961675" y="1958725"/>
            <a:chExt cx="563225" cy="1113825"/>
          </a:xfrm>
        </p:grpSpPr>
        <p:sp>
          <p:nvSpPr>
            <p:cNvPr id="1581" name="Google Shape;1581;p26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26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83" name="Google Shape;1583;p2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584" name="Google Shape;1584;p26"/>
          <p:cNvSpPr/>
          <p:nvPr/>
        </p:nvSpPr>
        <p:spPr>
          <a:xfrm>
            <a:off x="-260080" y="3260209"/>
            <a:ext cx="633805" cy="589597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85" name="Google Shape;1585;p26"/>
          <p:cNvGrpSpPr/>
          <p:nvPr/>
        </p:nvGrpSpPr>
        <p:grpSpPr>
          <a:xfrm>
            <a:off x="11882517" y="4578000"/>
            <a:ext cx="634372" cy="634400"/>
            <a:chOff x="1460350" y="2402425"/>
            <a:chExt cx="208950" cy="208950"/>
          </a:xfrm>
        </p:grpSpPr>
        <p:sp>
          <p:nvSpPr>
            <p:cNvPr id="1586" name="Google Shape;1586;p26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26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26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26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26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26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2" name="Google Shape;1592;p26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3" name="Google Shape;1593;p26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26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26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6" name="Google Shape;1596;p26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7" name="Google Shape;1597;p26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26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26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26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26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26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26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26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26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26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26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26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26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26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26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26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3" name="Google Shape;1613;p26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14" name="Google Shape;1614;p26"/>
          <p:cNvGrpSpPr/>
          <p:nvPr/>
        </p:nvGrpSpPr>
        <p:grpSpPr>
          <a:xfrm rot="3427705">
            <a:off x="873538" y="747939"/>
            <a:ext cx="454377" cy="454439"/>
            <a:chOff x="1460350" y="2402425"/>
            <a:chExt cx="208950" cy="208950"/>
          </a:xfrm>
        </p:grpSpPr>
        <p:sp>
          <p:nvSpPr>
            <p:cNvPr id="1615" name="Google Shape;1615;p26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6" name="Google Shape;1616;p26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7" name="Google Shape;1617;p26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26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9" name="Google Shape;1619;p26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0" name="Google Shape;1620;p26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1" name="Google Shape;1621;p26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2" name="Google Shape;1622;p26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26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26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5" name="Google Shape;1625;p26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6" name="Google Shape;1626;p26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7" name="Google Shape;1627;p26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8" name="Google Shape;1628;p26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9" name="Google Shape;1629;p26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0" name="Google Shape;1630;p26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1" name="Google Shape;1631;p26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2" name="Google Shape;1632;p26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3" name="Google Shape;1633;p26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4" name="Google Shape;1634;p26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5" name="Google Shape;1635;p26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6" name="Google Shape;1636;p26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7" name="Google Shape;1637;p26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8" name="Google Shape;1638;p26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9" name="Google Shape;1639;p26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0" name="Google Shape;1640;p26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1" name="Google Shape;1641;p26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2" name="Google Shape;1642;p26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43" name="Google Shape;1643;p26"/>
          <p:cNvSpPr/>
          <p:nvPr/>
        </p:nvSpPr>
        <p:spPr>
          <a:xfrm>
            <a:off x="9081354" y="6437176"/>
            <a:ext cx="633805" cy="589597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4" name="Google Shape;1644;p26"/>
          <p:cNvSpPr/>
          <p:nvPr/>
        </p:nvSpPr>
        <p:spPr>
          <a:xfrm>
            <a:off x="11063701" y="1245367"/>
            <a:ext cx="628297" cy="48507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770368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13"/>
          <p:cNvSpPr txBox="1">
            <a:spLocks noGrp="1"/>
          </p:cNvSpPr>
          <p:nvPr>
            <p:ph type="title"/>
          </p:nvPr>
        </p:nvSpPr>
        <p:spPr>
          <a:xfrm>
            <a:off x="2759484" y="1966384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49" name="Google Shape;649;p13"/>
          <p:cNvSpPr txBox="1">
            <a:spLocks noGrp="1"/>
          </p:cNvSpPr>
          <p:nvPr>
            <p:ph type="subTitle" idx="1"/>
          </p:nvPr>
        </p:nvSpPr>
        <p:spPr>
          <a:xfrm>
            <a:off x="2759484" y="2669984"/>
            <a:ext cx="30740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0" name="Google Shape;650;p13"/>
          <p:cNvSpPr txBox="1">
            <a:spLocks noGrp="1"/>
          </p:cNvSpPr>
          <p:nvPr>
            <p:ph type="title" idx="2"/>
          </p:nvPr>
        </p:nvSpPr>
        <p:spPr>
          <a:xfrm>
            <a:off x="7897309" y="1966384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1" name="Google Shape;651;p13"/>
          <p:cNvSpPr txBox="1">
            <a:spLocks noGrp="1"/>
          </p:cNvSpPr>
          <p:nvPr>
            <p:ph type="subTitle" idx="3"/>
          </p:nvPr>
        </p:nvSpPr>
        <p:spPr>
          <a:xfrm>
            <a:off x="7897311" y="2669984"/>
            <a:ext cx="30740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2" name="Google Shape;652;p13"/>
          <p:cNvSpPr txBox="1">
            <a:spLocks noGrp="1"/>
          </p:cNvSpPr>
          <p:nvPr>
            <p:ph type="title" idx="4"/>
          </p:nvPr>
        </p:nvSpPr>
        <p:spPr>
          <a:xfrm>
            <a:off x="2759484" y="3980601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3" name="Google Shape;653;p13"/>
          <p:cNvSpPr txBox="1">
            <a:spLocks noGrp="1"/>
          </p:cNvSpPr>
          <p:nvPr>
            <p:ph type="subTitle" idx="5"/>
          </p:nvPr>
        </p:nvSpPr>
        <p:spPr>
          <a:xfrm>
            <a:off x="2759484" y="4684216"/>
            <a:ext cx="30740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13"/>
          <p:cNvSpPr txBox="1">
            <a:spLocks noGrp="1"/>
          </p:cNvSpPr>
          <p:nvPr>
            <p:ph type="title" idx="6"/>
          </p:nvPr>
        </p:nvSpPr>
        <p:spPr>
          <a:xfrm>
            <a:off x="7897309" y="3980601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5" name="Google Shape;655;p13"/>
          <p:cNvSpPr txBox="1">
            <a:spLocks noGrp="1"/>
          </p:cNvSpPr>
          <p:nvPr>
            <p:ph type="subTitle" idx="7"/>
          </p:nvPr>
        </p:nvSpPr>
        <p:spPr>
          <a:xfrm>
            <a:off x="7897311" y="4684216"/>
            <a:ext cx="30740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500" y="2319667"/>
            <a:ext cx="1397600" cy="8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267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57" name="Google Shape;657;p13"/>
          <p:cNvSpPr txBox="1">
            <a:spLocks noGrp="1"/>
          </p:cNvSpPr>
          <p:nvPr>
            <p:ph type="title" idx="9" hasCustomPrompt="1"/>
          </p:nvPr>
        </p:nvSpPr>
        <p:spPr>
          <a:xfrm>
            <a:off x="1165500" y="4353233"/>
            <a:ext cx="1397600" cy="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267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58" name="Google Shape;658;p13"/>
          <p:cNvSpPr txBox="1">
            <a:spLocks noGrp="1"/>
          </p:cNvSpPr>
          <p:nvPr>
            <p:ph type="title" idx="13" hasCustomPrompt="1"/>
          </p:nvPr>
        </p:nvSpPr>
        <p:spPr>
          <a:xfrm>
            <a:off x="6299067" y="2319667"/>
            <a:ext cx="1397600" cy="8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267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59" name="Google Shape;659;p13"/>
          <p:cNvSpPr txBox="1">
            <a:spLocks noGrp="1"/>
          </p:cNvSpPr>
          <p:nvPr>
            <p:ph type="title" idx="14" hasCustomPrompt="1"/>
          </p:nvPr>
        </p:nvSpPr>
        <p:spPr>
          <a:xfrm>
            <a:off x="6299067" y="4353233"/>
            <a:ext cx="1397600" cy="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267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60" name="Google Shape;660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61" name="Google Shape;661;p13"/>
          <p:cNvSpPr/>
          <p:nvPr/>
        </p:nvSpPr>
        <p:spPr>
          <a:xfrm rot="10800000" flipH="1">
            <a:off x="-690436" y="-1785744"/>
            <a:ext cx="3300883" cy="4455731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2" name="Google Shape;662;p13"/>
          <p:cNvGrpSpPr/>
          <p:nvPr/>
        </p:nvGrpSpPr>
        <p:grpSpPr>
          <a:xfrm rot="10800000">
            <a:off x="-544416" y="4599052"/>
            <a:ext cx="3816621" cy="2261032"/>
            <a:chOff x="238125" y="3383650"/>
            <a:chExt cx="1287775" cy="762900"/>
          </a:xfrm>
        </p:grpSpPr>
        <p:sp>
          <p:nvSpPr>
            <p:cNvPr id="663" name="Google Shape;663;p13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13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13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66" name="Google Shape;666;p13"/>
          <p:cNvGrpSpPr/>
          <p:nvPr/>
        </p:nvGrpSpPr>
        <p:grpSpPr>
          <a:xfrm rot="5400000">
            <a:off x="10268864" y="-645622"/>
            <a:ext cx="1293389" cy="2557788"/>
            <a:chOff x="961675" y="1958725"/>
            <a:chExt cx="563225" cy="1113825"/>
          </a:xfrm>
        </p:grpSpPr>
        <p:sp>
          <p:nvSpPr>
            <p:cNvPr id="667" name="Google Shape;667;p13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13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69" name="Google Shape;669;p13"/>
          <p:cNvSpPr/>
          <p:nvPr/>
        </p:nvSpPr>
        <p:spPr>
          <a:xfrm rot="5737592">
            <a:off x="9848779" y="3141539"/>
            <a:ext cx="4715584" cy="4700104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0" name="Google Shape;670;p13"/>
          <p:cNvGrpSpPr/>
          <p:nvPr/>
        </p:nvGrpSpPr>
        <p:grpSpPr>
          <a:xfrm>
            <a:off x="386607" y="712801"/>
            <a:ext cx="1146787" cy="1315571"/>
            <a:chOff x="289955" y="534601"/>
            <a:chExt cx="860090" cy="986678"/>
          </a:xfrm>
        </p:grpSpPr>
        <p:sp>
          <p:nvSpPr>
            <p:cNvPr id="671" name="Google Shape;671;p13"/>
            <p:cNvSpPr/>
            <p:nvPr/>
          </p:nvSpPr>
          <p:spPr>
            <a:xfrm flipH="1">
              <a:off x="289955" y="918754"/>
              <a:ext cx="413138" cy="475806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2" name="Google Shape;672;p13"/>
            <p:cNvGrpSpPr/>
            <p:nvPr/>
          </p:nvGrpSpPr>
          <p:grpSpPr>
            <a:xfrm rot="3427758">
              <a:off x="583243" y="625622"/>
              <a:ext cx="475768" cy="475796"/>
              <a:chOff x="1460350" y="2402425"/>
              <a:chExt cx="208950" cy="208950"/>
            </a:xfrm>
          </p:grpSpPr>
          <p:sp>
            <p:nvSpPr>
              <p:cNvPr id="673" name="Google Shape;673;p13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4" name="Google Shape;674;p13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13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1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7" name="Google Shape;677;p13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" name="Google Shape;678;p13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13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13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1" name="Google Shape;681;p13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2" name="Google Shape;682;p1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3" name="Google Shape;683;p1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1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5" name="Google Shape;685;p13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6" name="Google Shape;686;p13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7" name="Google Shape;687;p13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13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1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0" name="Google Shape;690;p1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1" name="Google Shape;691;p1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13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3" name="Google Shape;693;p13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4" name="Google Shape;694;p13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13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13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7" name="Google Shape;697;p13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8" name="Google Shape;698;p1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9" name="Google Shape;699;p1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13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01" name="Google Shape;701;p13"/>
            <p:cNvSpPr/>
            <p:nvPr/>
          </p:nvSpPr>
          <p:spPr>
            <a:xfrm rot="-690935" flipH="1">
              <a:off x="429539" y="1214294"/>
              <a:ext cx="247596" cy="28514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2" name="Google Shape;702;p13"/>
          <p:cNvGrpSpPr/>
          <p:nvPr/>
        </p:nvGrpSpPr>
        <p:grpSpPr>
          <a:xfrm>
            <a:off x="10635950" y="1356968"/>
            <a:ext cx="1192101" cy="889153"/>
            <a:chOff x="7976962" y="1017725"/>
            <a:chExt cx="894076" cy="666865"/>
          </a:xfrm>
        </p:grpSpPr>
        <p:sp>
          <p:nvSpPr>
            <p:cNvPr id="703" name="Google Shape;703;p13"/>
            <p:cNvSpPr/>
            <p:nvPr/>
          </p:nvSpPr>
          <p:spPr>
            <a:xfrm rot="-1305975">
              <a:off x="8384412" y="1077372"/>
              <a:ext cx="413129" cy="47580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13"/>
            <p:cNvSpPr/>
            <p:nvPr/>
          </p:nvSpPr>
          <p:spPr>
            <a:xfrm rot="-615088">
              <a:off x="8488660" y="1379703"/>
              <a:ext cx="247588" cy="28513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05" name="Google Shape;705;p13"/>
            <p:cNvGrpSpPr/>
            <p:nvPr/>
          </p:nvGrpSpPr>
          <p:grpSpPr>
            <a:xfrm>
              <a:off x="7976962" y="1017725"/>
              <a:ext cx="475779" cy="475800"/>
              <a:chOff x="1460350" y="2402425"/>
              <a:chExt cx="208950" cy="208950"/>
            </a:xfrm>
          </p:grpSpPr>
          <p:sp>
            <p:nvSpPr>
              <p:cNvPr id="706" name="Google Shape;706;p13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7" name="Google Shape;707;p13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13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9" name="Google Shape;709;p1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0" name="Google Shape;710;p13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13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13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3" name="Google Shape;713;p13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4" name="Google Shape;714;p13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1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6" name="Google Shape;716;p1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7" name="Google Shape;717;p1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13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13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0" name="Google Shape;720;p13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1" name="Google Shape;721;p13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1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3" name="Google Shape;723;p1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4" name="Google Shape;724;p1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13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13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7" name="Google Shape;727;p13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8" name="Google Shape;728;p13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9" name="Google Shape;729;p13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0" name="Google Shape;730;p13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1" name="Google Shape;731;p1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2" name="Google Shape;732;p1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3" name="Google Shape;733;p13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34" name="Google Shape;734;p13"/>
          <p:cNvSpPr/>
          <p:nvPr/>
        </p:nvSpPr>
        <p:spPr>
          <a:xfrm>
            <a:off x="9636670" y="6018014"/>
            <a:ext cx="473977" cy="523628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5" name="Google Shape;735;p13"/>
          <p:cNvSpPr/>
          <p:nvPr/>
        </p:nvSpPr>
        <p:spPr>
          <a:xfrm>
            <a:off x="4232487" y="5994794"/>
            <a:ext cx="633805" cy="589597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4111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  <p:sldLayoutId id="2147483665" r:id="rId15"/>
    <p:sldLayoutId id="2147483666" r:id="rId16"/>
    <p:sldLayoutId id="2147483667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4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8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openxmlformats.org/officeDocument/2006/relationships/image" Target="../media/image19.png"/><Relationship Id="rId18" Type="http://schemas.openxmlformats.org/officeDocument/2006/relationships/image" Target="../media/image14.png"/><Relationship Id="rId3" Type="http://schemas.microsoft.com/office/2007/relationships/media" Target="../media/media3.wav"/><Relationship Id="rId7" Type="http://schemas.microsoft.com/office/2007/relationships/media" Target="../media/media5.wav"/><Relationship Id="rId12" Type="http://schemas.openxmlformats.org/officeDocument/2006/relationships/notesSlide" Target="../notesSlides/notesSlide8.xml"/><Relationship Id="rId17" Type="http://schemas.openxmlformats.org/officeDocument/2006/relationships/image" Target="../media/image22.png"/><Relationship Id="rId2" Type="http://schemas.openxmlformats.org/officeDocument/2006/relationships/audio" Target="../media/media2.wav"/><Relationship Id="rId16" Type="http://schemas.openxmlformats.org/officeDocument/2006/relationships/image" Target="../media/image15.png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openxmlformats.org/officeDocument/2006/relationships/slideLayout" Target="../slideLayouts/slideLayout15.xml"/><Relationship Id="rId5" Type="http://schemas.microsoft.com/office/2007/relationships/media" Target="../media/media4.wav"/><Relationship Id="rId15" Type="http://schemas.openxmlformats.org/officeDocument/2006/relationships/image" Target="../media/image21.png"/><Relationship Id="rId10" Type="http://schemas.openxmlformats.org/officeDocument/2006/relationships/audio" Target="../media/media6.wav"/><Relationship Id="rId4" Type="http://schemas.openxmlformats.org/officeDocument/2006/relationships/audio" Target="../media/media3.wav"/><Relationship Id="rId9" Type="http://schemas.microsoft.com/office/2007/relationships/media" Target="../media/media6.wav"/><Relationship Id="rId1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5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openxmlformats.org/officeDocument/2006/relationships/image" Target="../media/image14.png"/><Relationship Id="rId3" Type="http://schemas.microsoft.com/office/2007/relationships/media" Target="../media/media3.wav"/><Relationship Id="rId7" Type="http://schemas.microsoft.com/office/2007/relationships/media" Target="../media/media5.wav"/><Relationship Id="rId12" Type="http://schemas.openxmlformats.org/officeDocument/2006/relationships/notesSlide" Target="../notesSlides/notesSlide9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openxmlformats.org/officeDocument/2006/relationships/slideLayout" Target="../slideLayouts/slideLayout15.xml"/><Relationship Id="rId5" Type="http://schemas.microsoft.com/office/2007/relationships/media" Target="../media/media4.wav"/><Relationship Id="rId10" Type="http://schemas.openxmlformats.org/officeDocument/2006/relationships/audio" Target="../media/media6.wav"/><Relationship Id="rId4" Type="http://schemas.openxmlformats.org/officeDocument/2006/relationships/audio" Target="../media/media3.wav"/><Relationship Id="rId9" Type="http://schemas.microsoft.com/office/2007/relationships/media" Target="../media/media6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microsoft.com/office/2007/relationships/media" Target="../media/media7.wav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3" Type="http://schemas.openxmlformats.org/officeDocument/2006/relationships/slide" Target="slide22.xml"/><Relationship Id="rId7" Type="http://schemas.openxmlformats.org/officeDocument/2006/relationships/slide" Target="slide26.xml"/><Relationship Id="rId12" Type="http://schemas.openxmlformats.org/officeDocument/2006/relationships/slide" Target="slide2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6" Type="http://schemas.openxmlformats.org/officeDocument/2006/relationships/slide" Target="slide25.xml"/><Relationship Id="rId11" Type="http://schemas.openxmlformats.org/officeDocument/2006/relationships/image" Target="../media/image26.png"/><Relationship Id="rId5" Type="http://schemas.openxmlformats.org/officeDocument/2006/relationships/slide" Target="slide24.xml"/><Relationship Id="rId10" Type="http://schemas.openxmlformats.org/officeDocument/2006/relationships/image" Target="../media/image25.png"/><Relationship Id="rId4" Type="http://schemas.openxmlformats.org/officeDocument/2006/relationships/slide" Target="slide23.xml"/><Relationship Id="rId9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Unit%208.1%20B&#249;i%20Li&#7877;u.pptx" TargetMode="External"/><Relationship Id="rId2" Type="http://schemas.openxmlformats.org/officeDocument/2006/relationships/slide" Target="slide2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21.xml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7.png"/><Relationship Id="rId5" Type="http://schemas.openxmlformats.org/officeDocument/2006/relationships/slide" Target="slide21.xml"/><Relationship Id="rId4" Type="http://schemas.openxmlformats.org/officeDocument/2006/relationships/audio" Target="../media/audio8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" Target="slide21.xm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" Target="slide21.xml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7.png"/><Relationship Id="rId5" Type="http://schemas.openxmlformats.org/officeDocument/2006/relationships/slide" Target="slide21.xml"/><Relationship Id="rId4" Type="http://schemas.openxmlformats.org/officeDocument/2006/relationships/audio" Target="../media/audio8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3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4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4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4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4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GUESTAN"/>
          <p:cNvPicPr>
            <a:picLocks noGrp="1" noChangeAspect="1" noChangeArrowheads="1" noCrop="1"/>
          </p:cNvPicPr>
          <p:nvPr>
            <p:ph type="ctrTitle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962400"/>
            <a:ext cx="3352800" cy="3352800"/>
          </a:xfrm>
        </p:spPr>
      </p:pic>
      <p:pic>
        <p:nvPicPr>
          <p:cNvPr id="3075" name="Picture 6" descr="flower2DivWHT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400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563" y="2181225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0" y="8382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798514"/>
            <a:ext cx="990600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1717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8255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913" y="2138364"/>
            <a:ext cx="990600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8382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1336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13" y="841375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688" y="21336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7" name="Text Box 15"/>
          <p:cNvSpPr txBox="1">
            <a:spLocks noChangeArrowheads="1"/>
          </p:cNvSpPr>
          <p:nvPr/>
        </p:nvSpPr>
        <p:spPr bwMode="auto">
          <a:xfrm>
            <a:off x="4381500" y="4051300"/>
            <a:ext cx="6781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Subject: English 3 </a:t>
            </a:r>
          </a:p>
        </p:txBody>
      </p:sp>
      <p:sp>
        <p:nvSpPr>
          <p:cNvPr id="44048" name="Text Box 16"/>
          <p:cNvSpPr txBox="1">
            <a:spLocks noChangeArrowheads="1"/>
          </p:cNvSpPr>
          <p:nvPr/>
        </p:nvSpPr>
        <p:spPr bwMode="auto">
          <a:xfrm>
            <a:off x="3181350" y="5906581"/>
            <a:ext cx="5867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Teacher: 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Pham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My Chau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049" name="WordArt 17"/>
          <p:cNvSpPr>
            <a:spLocks noChangeArrowheads="1" noChangeShapeType="1" noTextEdit="1"/>
          </p:cNvSpPr>
          <p:nvPr/>
        </p:nvSpPr>
        <p:spPr bwMode="auto">
          <a:xfrm>
            <a:off x="3429000" y="2235200"/>
            <a:ext cx="5257800" cy="17526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9926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Impact" panose="020B0806030902050204" pitchFamily="34" charset="0"/>
              </a:rPr>
              <a:t>WELCOME TO OUR CLASS  !</a:t>
            </a:r>
          </a:p>
        </p:txBody>
      </p:sp>
      <p:sp>
        <p:nvSpPr>
          <p:cNvPr id="44050" name="Text Box 18"/>
          <p:cNvSpPr txBox="1">
            <a:spLocks noChangeArrowheads="1"/>
          </p:cNvSpPr>
          <p:nvPr/>
        </p:nvSpPr>
        <p:spPr bwMode="auto">
          <a:xfrm>
            <a:off x="4351973" y="4497962"/>
            <a:ext cx="5791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Class: </a:t>
            </a:r>
            <a:r>
              <a:rPr lang="en-US" altLang="en-US" b="1" i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3G</a:t>
            </a:r>
            <a:endParaRPr lang="en-US" altLang="en-US" b="1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051" name="Text Box 19"/>
          <p:cNvSpPr txBox="1">
            <a:spLocks noChangeArrowheads="1"/>
          </p:cNvSpPr>
          <p:nvPr/>
        </p:nvSpPr>
        <p:spPr bwMode="auto">
          <a:xfrm>
            <a:off x="1695450" y="1208089"/>
            <a:ext cx="87503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DAI 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QUANG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PRIMARY SCHOOL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1219200" y="762000"/>
            <a:ext cx="9550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dirty="0">
                <a:solidFill>
                  <a:srgbClr val="0000FF"/>
                </a:solidFill>
              </a:rPr>
              <a:t>PEOPLE’S COMMITTEE OF DAI LOC DISTRICT</a:t>
            </a:r>
          </a:p>
        </p:txBody>
      </p:sp>
    </p:spTree>
    <p:extLst>
      <p:ext uri="{BB962C8B-B14F-4D97-AF65-F5344CB8AC3E}">
        <p14:creationId xmlns:p14="http://schemas.microsoft.com/office/powerpoint/2010/main" val="638401724"/>
      </p:ext>
    </p:extLst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4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4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44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9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4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4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3000"/>
                                        <p:tgtEl>
                                          <p:spTgt spid="440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1_Xuan Mai - 03_ ABC S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40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40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4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4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7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440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440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440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880"/>
                            </p:stCondLst>
                            <p:childTnLst>
                              <p:par>
                                <p:cTn id="3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47" grpId="0"/>
      <p:bldP spid="44050" grpId="0"/>
      <p:bldP spid="44051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9493" y="6057900"/>
            <a:ext cx="937866" cy="800100"/>
          </a:xfrm>
          <a:prstGeom prst="rect">
            <a:avLst/>
          </a:prstGeom>
        </p:spPr>
      </p:pic>
      <p:sp>
        <p:nvSpPr>
          <p:cNvPr id="18" name="Bùi Liễu"/>
          <p:cNvSpPr txBox="1"/>
          <p:nvPr/>
        </p:nvSpPr>
        <p:spPr>
          <a:xfrm>
            <a:off x="7165489" y="2630994"/>
            <a:ext cx="3281668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5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school bag</a:t>
            </a:r>
            <a:endParaRPr lang="en-US" sz="5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Bùi Liễu"/>
          <p:cNvSpPr txBox="1"/>
          <p:nvPr/>
        </p:nvSpPr>
        <p:spPr>
          <a:xfrm>
            <a:off x="7096443" y="3598112"/>
            <a:ext cx="3419757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b="0" dirty="0" smtClean="0">
                <a:solidFill>
                  <a:schemeClr val="tx1"/>
                </a:solidFill>
              </a:rPr>
              <a:t>/</a:t>
            </a:r>
            <a:r>
              <a:rPr lang="vi-VN" sz="3600" b="0" dirty="0">
                <a:solidFill>
                  <a:schemeClr val="tx1"/>
                </a:solidFill>
              </a:rPr>
              <a:t>ˈskuːl bæg</a:t>
            </a:r>
            <a:r>
              <a:rPr lang="en-US" sz="3600" b="0" dirty="0" smtClean="0">
                <a:solidFill>
                  <a:schemeClr val="tx1"/>
                </a:solidFill>
              </a:rPr>
              <a:t>/</a:t>
            </a:r>
            <a:endParaRPr lang="en-US" sz="3600" b="0" dirty="0">
              <a:solidFill>
                <a:schemeClr val="tx1"/>
              </a:solidFill>
            </a:endParaRPr>
          </a:p>
        </p:txBody>
      </p:sp>
      <p:sp>
        <p:nvSpPr>
          <p:cNvPr id="20" name="Bùi Liễu"/>
          <p:cNvSpPr txBox="1"/>
          <p:nvPr/>
        </p:nvSpPr>
        <p:spPr>
          <a:xfrm>
            <a:off x="7481393" y="4057398"/>
            <a:ext cx="2550699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5400" b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54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5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5" r="31623"/>
          <a:stretch/>
        </p:blipFill>
        <p:spPr>
          <a:xfrm>
            <a:off x="1143000" y="914400"/>
            <a:ext cx="4876800" cy="5638799"/>
          </a:xfrm>
          <a:prstGeom prst="rect">
            <a:avLst/>
          </a:prstGeom>
        </p:spPr>
      </p:pic>
      <p:pic>
        <p:nvPicPr>
          <p:cNvPr id="3" name="school ba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0" y="5491580"/>
            <a:ext cx="394531" cy="335038"/>
          </a:xfrm>
          <a:prstGeom prst="rect">
            <a:avLst/>
          </a:prstGeom>
        </p:spPr>
      </p:pic>
      <p:sp>
        <p:nvSpPr>
          <p:cNvPr id="9" name="Bùi Liễu  0968142780"/>
          <p:cNvSpPr txBox="1"/>
          <p:nvPr/>
        </p:nvSpPr>
        <p:spPr>
          <a:xfrm>
            <a:off x="1600200" y="381000"/>
            <a:ext cx="27746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I/ New words</a:t>
            </a:r>
            <a:endParaRPr lang="en-US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70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8" grpId="0"/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Bùi Liễu  0968142780"/>
          <p:cNvSpPr txBox="1"/>
          <p:nvPr/>
        </p:nvSpPr>
        <p:spPr>
          <a:xfrm>
            <a:off x="1600200" y="381000"/>
            <a:ext cx="15744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B050"/>
                </a:solidFill>
                <a:cs typeface="Arial" panose="020B0604020202020204" pitchFamily="34" charset="0"/>
              </a:rPr>
              <a:t>Review</a:t>
            </a:r>
            <a:endParaRPr lang="en-US" sz="36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grpSp>
        <p:nvGrpSpPr>
          <p:cNvPr id="33" name="Bùi Liễu"/>
          <p:cNvGrpSpPr/>
          <p:nvPr/>
        </p:nvGrpSpPr>
        <p:grpSpPr>
          <a:xfrm>
            <a:off x="1147245" y="3725817"/>
            <a:ext cx="2957633" cy="2377724"/>
            <a:chOff x="1925737" y="1303584"/>
            <a:chExt cx="3816682" cy="2377724"/>
          </a:xfrm>
        </p:grpSpPr>
        <p:sp>
          <p:nvSpPr>
            <p:cNvPr id="4" name="TextBox 3"/>
            <p:cNvSpPr txBox="1"/>
            <p:nvPr/>
          </p:nvSpPr>
          <p:spPr>
            <a:xfrm>
              <a:off x="3160915" y="2977273"/>
              <a:ext cx="1500147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mtClean="0">
                  <a:solidFill>
                    <a:srgbClr val="C00000"/>
                  </a:solidFill>
                </a:rPr>
                <a:t>book</a:t>
              </a:r>
            </a:p>
          </p:txBody>
        </p:sp>
        <p:sp>
          <p:nvSpPr>
            <p:cNvPr id="29" name="Flowchart: Alternate Process 28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4" name="Bùi Liễu 0968142780"/>
          <p:cNvGrpSpPr/>
          <p:nvPr/>
        </p:nvGrpSpPr>
        <p:grpSpPr>
          <a:xfrm>
            <a:off x="4651827" y="3711185"/>
            <a:ext cx="2856690" cy="2377724"/>
            <a:chOff x="6392042" y="1289109"/>
            <a:chExt cx="3816682" cy="2377724"/>
          </a:xfrm>
        </p:grpSpPr>
        <p:sp>
          <p:nvSpPr>
            <p:cNvPr id="12" name="TextBox 11"/>
            <p:cNvSpPr txBox="1"/>
            <p:nvPr/>
          </p:nvSpPr>
          <p:spPr>
            <a:xfrm>
              <a:off x="7697299" y="3057667"/>
              <a:ext cx="1465347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mtClean="0">
                  <a:solidFill>
                    <a:srgbClr val="C00000"/>
                  </a:solidFill>
                </a:rPr>
                <a:t>ruler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30" name="Flowchart: Alternate Process 29"/>
            <p:cNvSpPr/>
            <p:nvPr/>
          </p:nvSpPr>
          <p:spPr>
            <a:xfrm>
              <a:off x="6392042" y="1289109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5" name="Bùi Liễu 0968142780"/>
          <p:cNvGrpSpPr/>
          <p:nvPr/>
        </p:nvGrpSpPr>
        <p:grpSpPr>
          <a:xfrm>
            <a:off x="8055779" y="3711185"/>
            <a:ext cx="2957633" cy="2377724"/>
            <a:chOff x="1925737" y="4040342"/>
            <a:chExt cx="3816682" cy="2377724"/>
          </a:xfrm>
        </p:grpSpPr>
        <p:sp>
          <p:nvSpPr>
            <p:cNvPr id="8" name="TextBox 7"/>
            <p:cNvSpPr txBox="1"/>
            <p:nvPr/>
          </p:nvSpPr>
          <p:spPr>
            <a:xfrm>
              <a:off x="2364981" y="5808899"/>
              <a:ext cx="3173644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mtClean="0">
                  <a:solidFill>
                    <a:srgbClr val="C00000"/>
                  </a:solidFill>
                </a:rPr>
                <a:t>school bag </a:t>
              </a:r>
              <a:endParaRPr lang="en-US" sz="2800" dirty="0">
                <a:solidFill>
                  <a:srgbClr val="C00000"/>
                </a:solidFill>
              </a:endParaRPr>
            </a:p>
          </p:txBody>
        </p:sp>
        <p:sp>
          <p:nvSpPr>
            <p:cNvPr id="31" name="Flowchart: Alternate Process 30"/>
            <p:cNvSpPr/>
            <p:nvPr/>
          </p:nvSpPr>
          <p:spPr>
            <a:xfrm>
              <a:off x="1925737" y="4040342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79957" y="3964632"/>
            <a:ext cx="2788628" cy="1458883"/>
          </a:xfrm>
          <a:prstGeom prst="rect">
            <a:avLst/>
          </a:prstGeom>
        </p:spPr>
      </p:pic>
      <p:pic>
        <p:nvPicPr>
          <p:cNvPr id="42" name="Hình ảnh 26">
            <a:extLst>
              <a:ext uri="{FF2B5EF4-FFF2-40B4-BE49-F238E27FC236}">
                <a16:creationId xmlns:a16="http://schemas.microsoft.com/office/drawing/2014/main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53227" y="3803473"/>
            <a:ext cx="1145193" cy="164066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16306" y="4094738"/>
            <a:ext cx="1964903" cy="1517192"/>
          </a:xfrm>
          <a:prstGeom prst="rect">
            <a:avLst/>
          </a:prstGeom>
        </p:spPr>
      </p:pic>
      <p:grpSp>
        <p:nvGrpSpPr>
          <p:cNvPr id="28" name="Bùi Liễu"/>
          <p:cNvGrpSpPr/>
          <p:nvPr/>
        </p:nvGrpSpPr>
        <p:grpSpPr>
          <a:xfrm>
            <a:off x="6328325" y="1039901"/>
            <a:ext cx="2957633" cy="2377724"/>
            <a:chOff x="1925737" y="1303584"/>
            <a:chExt cx="3816682" cy="2377724"/>
          </a:xfrm>
        </p:grpSpPr>
        <p:sp>
          <p:nvSpPr>
            <p:cNvPr id="45" name="TextBox 44"/>
            <p:cNvSpPr txBox="1"/>
            <p:nvPr/>
          </p:nvSpPr>
          <p:spPr>
            <a:xfrm>
              <a:off x="3322266" y="2977273"/>
              <a:ext cx="1177445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mtClean="0">
                  <a:solidFill>
                    <a:srgbClr val="C00000"/>
                  </a:solidFill>
                </a:rPr>
                <a:t>pen</a:t>
              </a:r>
            </a:p>
          </p:txBody>
        </p:sp>
        <p:sp>
          <p:nvSpPr>
            <p:cNvPr id="46" name="Flowchart: Alternate Process 45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50307" y="1449016"/>
            <a:ext cx="2619112" cy="1233796"/>
          </a:xfrm>
          <a:prstGeom prst="rect">
            <a:avLst/>
          </a:prstGeom>
        </p:spPr>
      </p:pic>
      <p:grpSp>
        <p:nvGrpSpPr>
          <p:cNvPr id="37" name="Bùi Liễu"/>
          <p:cNvGrpSpPr/>
          <p:nvPr/>
        </p:nvGrpSpPr>
        <p:grpSpPr>
          <a:xfrm>
            <a:off x="2895600" y="1039901"/>
            <a:ext cx="2957633" cy="2377724"/>
            <a:chOff x="1925737" y="1303584"/>
            <a:chExt cx="3816682" cy="2377724"/>
          </a:xfrm>
        </p:grpSpPr>
        <p:sp>
          <p:nvSpPr>
            <p:cNvPr id="38" name="TextBox 37"/>
            <p:cNvSpPr txBox="1"/>
            <p:nvPr/>
          </p:nvSpPr>
          <p:spPr>
            <a:xfrm>
              <a:off x="1997989" y="2902054"/>
              <a:ext cx="3672175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mtClean="0">
                  <a:solidFill>
                    <a:srgbClr val="C00000"/>
                  </a:solidFill>
                </a:rPr>
                <a:t>school things</a:t>
              </a:r>
            </a:p>
          </p:txBody>
        </p:sp>
        <p:sp>
          <p:nvSpPr>
            <p:cNvPr id="39" name="Flowchart: Alternate Process 38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90249" y="1347149"/>
            <a:ext cx="1370326" cy="1370326"/>
          </a:xfrm>
          <a:prstGeom prst="rect">
            <a:avLst/>
          </a:prstGeom>
        </p:spPr>
      </p:pic>
      <p:pic>
        <p:nvPicPr>
          <p:cNvPr id="23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4" r="7158" b="11555"/>
          <a:stretch/>
        </p:blipFill>
        <p:spPr>
          <a:xfrm>
            <a:off x="5379645" y="3095849"/>
            <a:ext cx="249134" cy="254593"/>
          </a:xfrm>
          <a:prstGeom prst="rect">
            <a:avLst/>
          </a:prstGeom>
        </p:spPr>
      </p:pic>
      <p:pic>
        <p:nvPicPr>
          <p:cNvPr id="25" name="Bùi Liễu 09681427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291" y="3091927"/>
            <a:ext cx="345018" cy="292991"/>
          </a:xfrm>
          <a:prstGeom prst="rect">
            <a:avLst/>
          </a:prstGeom>
        </p:spPr>
      </p:pic>
      <p:pic>
        <p:nvPicPr>
          <p:cNvPr id="26" name="Bùi Liễu 096814278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263" y="5659931"/>
            <a:ext cx="381946" cy="324350"/>
          </a:xfrm>
          <a:prstGeom prst="rect">
            <a:avLst/>
          </a:prstGeom>
        </p:spPr>
      </p:pic>
      <p:pic>
        <p:nvPicPr>
          <p:cNvPr id="27" name="Bùi Liễu 0968142780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997" y="5649244"/>
            <a:ext cx="394530" cy="335037"/>
          </a:xfrm>
          <a:prstGeom prst="rect">
            <a:avLst/>
          </a:prstGeom>
        </p:spPr>
      </p:pic>
      <p:pic>
        <p:nvPicPr>
          <p:cNvPr id="32" name="Bùi Liễu 0968142780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296" y="5658652"/>
            <a:ext cx="394531" cy="33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61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5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50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5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7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592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10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10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10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10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4160888" y="426854"/>
            <a:ext cx="4113498" cy="646331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B050"/>
                </a:solidFill>
                <a:cs typeface="Arial" panose="020B0604020202020204" pitchFamily="34" charset="0"/>
              </a:rPr>
              <a:t>Checking vocabulary</a:t>
            </a:r>
            <a:endParaRPr lang="en-US" sz="36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35306" y="1910658"/>
            <a:ext cx="2772514" cy="1450453"/>
          </a:xfrm>
          <a:prstGeom prst="rect">
            <a:avLst/>
          </a:prstGeom>
        </p:spPr>
      </p:pic>
      <p:pic>
        <p:nvPicPr>
          <p:cNvPr id="4" name="Hình ảnh 26">
            <a:extLst>
              <a:ext uri="{FF2B5EF4-FFF2-40B4-BE49-F238E27FC236}">
                <a16:creationId xmlns:a16="http://schemas.microsoft.com/office/drawing/2014/main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32752" y="1561640"/>
            <a:ext cx="1432435" cy="20521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67352" y="1961546"/>
            <a:ext cx="1793178" cy="13845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5914" y="1951079"/>
            <a:ext cx="1601524" cy="16015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30812" y="2183865"/>
            <a:ext cx="2517019" cy="1185703"/>
          </a:xfrm>
          <a:prstGeom prst="rect">
            <a:avLst/>
          </a:prstGeom>
        </p:spPr>
      </p:pic>
      <p:sp>
        <p:nvSpPr>
          <p:cNvPr id="10" name="Bùi Liễu 0968142780"/>
          <p:cNvSpPr txBox="1"/>
          <p:nvPr/>
        </p:nvSpPr>
        <p:spPr>
          <a:xfrm>
            <a:off x="3922835" y="4750946"/>
            <a:ext cx="912429" cy="7397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mtClean="0">
                <a:solidFill>
                  <a:schemeClr val="tx1"/>
                </a:solidFill>
              </a:rPr>
              <a:t>pen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Bùi Liễu 0968142780"/>
          <p:cNvSpPr txBox="1"/>
          <p:nvPr/>
        </p:nvSpPr>
        <p:spPr>
          <a:xfrm>
            <a:off x="10670596" y="4750946"/>
            <a:ext cx="1162498" cy="7397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mtClean="0">
                <a:solidFill>
                  <a:schemeClr val="tx1"/>
                </a:solidFill>
              </a:rPr>
              <a:t>book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Bùi liễu 0968142780"/>
          <p:cNvSpPr txBox="1"/>
          <p:nvPr/>
        </p:nvSpPr>
        <p:spPr>
          <a:xfrm>
            <a:off x="5895398" y="4762537"/>
            <a:ext cx="1096774" cy="7397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mtClean="0">
                <a:solidFill>
                  <a:schemeClr val="tx1"/>
                </a:solidFill>
              </a:rPr>
              <a:t>ruler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Bùi Liễu 0968142780"/>
          <p:cNvSpPr txBox="1"/>
          <p:nvPr/>
        </p:nvSpPr>
        <p:spPr>
          <a:xfrm>
            <a:off x="7792538" y="4762537"/>
            <a:ext cx="2345514" cy="7397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mtClean="0">
                <a:solidFill>
                  <a:schemeClr val="tx1"/>
                </a:solidFill>
              </a:rPr>
              <a:t>school bag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Bùi Liễu 0968142780"/>
          <p:cNvSpPr txBox="1"/>
          <p:nvPr/>
        </p:nvSpPr>
        <p:spPr>
          <a:xfrm>
            <a:off x="346627" y="4750946"/>
            <a:ext cx="2845651" cy="7397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mtClean="0">
                <a:solidFill>
                  <a:schemeClr val="tx1"/>
                </a:solidFill>
              </a:rPr>
              <a:t>school things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6" name="Bùi Liễu 0968142780"/>
          <p:cNvCxnSpPr/>
          <p:nvPr/>
        </p:nvCxnSpPr>
        <p:spPr>
          <a:xfrm>
            <a:off x="1355566" y="3913038"/>
            <a:ext cx="0" cy="104066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1150628" y="3337795"/>
            <a:ext cx="409876" cy="392028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3200" b="1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3494525" y="3356589"/>
            <a:ext cx="409876" cy="392028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3200" b="1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6389322" y="3337795"/>
            <a:ext cx="409876" cy="392028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vi-VN" sz="3200" b="1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8906991" y="3330586"/>
            <a:ext cx="409876" cy="392028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vi-VN" sz="3200" b="1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10750091" y="3346141"/>
            <a:ext cx="409876" cy="392028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vi-VN" sz="3200" b="1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Bùi Liễu 0968142780"/>
          <p:cNvCxnSpPr/>
          <p:nvPr/>
        </p:nvCxnSpPr>
        <p:spPr>
          <a:xfrm>
            <a:off x="3904401" y="3771359"/>
            <a:ext cx="7050628" cy="1000703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Bùi Liễu 0968142780"/>
          <p:cNvCxnSpPr/>
          <p:nvPr/>
        </p:nvCxnSpPr>
        <p:spPr>
          <a:xfrm flipH="1">
            <a:off x="4201217" y="3771359"/>
            <a:ext cx="2393043" cy="1169854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Bùi Liễu 0968142780"/>
          <p:cNvCxnSpPr/>
          <p:nvPr/>
        </p:nvCxnSpPr>
        <p:spPr>
          <a:xfrm flipH="1">
            <a:off x="6594260" y="3778568"/>
            <a:ext cx="2517670" cy="1162645"/>
          </a:xfrm>
          <a:prstGeom prst="straightConnector1">
            <a:avLst/>
          </a:prstGeom>
          <a:ln w="28575">
            <a:solidFill>
              <a:srgbClr val="FF7C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Bùi Liễu 0968142780"/>
          <p:cNvCxnSpPr/>
          <p:nvPr/>
        </p:nvCxnSpPr>
        <p:spPr>
          <a:xfrm flipH="1">
            <a:off x="9079181" y="3712408"/>
            <a:ext cx="1736876" cy="122880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Bùi Liễu 0968142780"/>
          <p:cNvSpPr txBox="1"/>
          <p:nvPr/>
        </p:nvSpPr>
        <p:spPr>
          <a:xfrm>
            <a:off x="730684" y="988152"/>
            <a:ext cx="6077305" cy="6588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smtClean="0">
                <a:solidFill>
                  <a:schemeClr val="tx1"/>
                </a:solidFill>
              </a:rPr>
              <a:t>Match the pictures with the words.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2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/>
          <p:cNvSpPr txBox="1"/>
          <p:nvPr/>
        </p:nvSpPr>
        <p:spPr>
          <a:xfrm>
            <a:off x="3318929" y="2218721"/>
            <a:ext cx="2005677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smtClean="0">
                <a:solidFill>
                  <a:schemeClr val="tx1"/>
                </a:solidFill>
              </a:rPr>
              <a:t>pen: bút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7" name="Bùi Liễu 0968142780"/>
          <p:cNvSpPr txBox="1"/>
          <p:nvPr/>
        </p:nvSpPr>
        <p:spPr>
          <a:xfrm>
            <a:off x="3318929" y="2968025"/>
            <a:ext cx="4108817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smtClean="0">
                <a:solidFill>
                  <a:schemeClr val="tx1"/>
                </a:solidFill>
              </a:rPr>
              <a:t>book: quyển sách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8" name="Bùi liễu 0968142780"/>
          <p:cNvSpPr txBox="1"/>
          <p:nvPr/>
        </p:nvSpPr>
        <p:spPr>
          <a:xfrm>
            <a:off x="3301823" y="3807896"/>
            <a:ext cx="3490058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smtClean="0">
                <a:solidFill>
                  <a:schemeClr val="tx1"/>
                </a:solidFill>
              </a:rPr>
              <a:t>ruler: thước kẻ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9" name="Bùi Liễu 0968142780"/>
          <p:cNvSpPr txBox="1"/>
          <p:nvPr/>
        </p:nvSpPr>
        <p:spPr>
          <a:xfrm>
            <a:off x="3276600" y="4731226"/>
            <a:ext cx="4878259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smtClean="0">
                <a:solidFill>
                  <a:schemeClr val="tx1"/>
                </a:solidFill>
              </a:rPr>
              <a:t>school bag: cặp sách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9" name="Bùi Liễu 0968142780"/>
          <p:cNvSpPr txBox="1"/>
          <p:nvPr/>
        </p:nvSpPr>
        <p:spPr>
          <a:xfrm>
            <a:off x="3276600" y="1434770"/>
            <a:ext cx="7058344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dirty="0" smtClean="0">
                <a:solidFill>
                  <a:schemeClr val="tx1"/>
                </a:solidFill>
              </a:rPr>
              <a:t>school things: </a:t>
            </a:r>
            <a:r>
              <a:rPr lang="en-US" sz="3600" dirty="0" err="1" smtClean="0">
                <a:solidFill>
                  <a:schemeClr val="tx1"/>
                </a:solidFill>
              </a:rPr>
              <a:t>đồ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dùng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học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tập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11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4" r="7158" b="11555"/>
          <a:stretch/>
        </p:blipFill>
        <p:spPr>
          <a:xfrm>
            <a:off x="12649200" y="3712971"/>
            <a:ext cx="249134" cy="254593"/>
          </a:xfrm>
          <a:prstGeom prst="rect">
            <a:avLst/>
          </a:prstGeom>
        </p:spPr>
      </p:pic>
      <p:pic>
        <p:nvPicPr>
          <p:cNvPr id="12" name="Bùi Liễu 09681427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1258" y="4584730"/>
            <a:ext cx="345018" cy="292991"/>
          </a:xfrm>
          <a:prstGeom prst="rect">
            <a:avLst/>
          </a:prstGeom>
        </p:spPr>
      </p:pic>
      <p:pic>
        <p:nvPicPr>
          <p:cNvPr id="13" name="Bùi Liễu 096814278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200" y="5399224"/>
            <a:ext cx="381946" cy="324350"/>
          </a:xfrm>
          <a:prstGeom prst="rect">
            <a:avLst/>
          </a:prstGeom>
        </p:spPr>
      </p:pic>
      <p:pic>
        <p:nvPicPr>
          <p:cNvPr id="14" name="Bùi Liễu 0968142780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200" y="6161012"/>
            <a:ext cx="394530" cy="335037"/>
          </a:xfrm>
          <a:prstGeom prst="rect">
            <a:avLst/>
          </a:prstGeom>
        </p:spPr>
      </p:pic>
      <p:pic>
        <p:nvPicPr>
          <p:cNvPr id="15" name="Bùi Liễu 0968142780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6583" y="6933487"/>
            <a:ext cx="394531" cy="335038"/>
          </a:xfrm>
          <a:prstGeom prst="rect">
            <a:avLst/>
          </a:prstGeom>
        </p:spPr>
      </p:pic>
      <p:sp>
        <p:nvSpPr>
          <p:cNvPr id="16" name="Bùi Liễu  0968142780"/>
          <p:cNvSpPr txBox="1"/>
          <p:nvPr/>
        </p:nvSpPr>
        <p:spPr>
          <a:xfrm>
            <a:off x="1600200" y="381000"/>
            <a:ext cx="27746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I/ New words</a:t>
            </a:r>
            <a:endParaRPr lang="en-US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83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10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10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10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10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19;p38"/>
          <p:cNvSpPr txBox="1">
            <a:spLocks/>
          </p:cNvSpPr>
          <p:nvPr/>
        </p:nvSpPr>
        <p:spPr>
          <a:xfrm>
            <a:off x="838200" y="365503"/>
            <a:ext cx="49530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II/ Model sentence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654403"/>
            <a:ext cx="5563461" cy="5507466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7086600" y="1752600"/>
            <a:ext cx="1600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066800" y="2514600"/>
            <a:ext cx="3581400" cy="762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have </a:t>
            </a:r>
            <a:r>
              <a:rPr lang="en-US" sz="40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pen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Bùi liễu 0968142780"/>
          <p:cNvSpPr/>
          <p:nvPr/>
        </p:nvSpPr>
        <p:spPr>
          <a:xfrm>
            <a:off x="853918" y="1139789"/>
            <a:ext cx="4556282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3200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32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32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2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32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32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i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89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/>
          <p:cNvSpPr txBox="1">
            <a:spLocks/>
          </p:cNvSpPr>
          <p:nvPr/>
        </p:nvSpPr>
        <p:spPr>
          <a:xfrm>
            <a:off x="742406" y="304800"/>
            <a:ext cx="63441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Listen, point and say.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419600" y="1268505"/>
            <a:ext cx="6853922" cy="5321682"/>
          </a:xfrm>
          <a:prstGeom prst="round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102" y="1691908"/>
            <a:ext cx="2468231" cy="1796207"/>
          </a:xfrm>
          <a:prstGeom prst="round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323" y="1691909"/>
            <a:ext cx="2467919" cy="1796206"/>
          </a:xfrm>
          <a:prstGeom prst="round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102" y="4277636"/>
            <a:ext cx="2572613" cy="182470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280" y="4277637"/>
            <a:ext cx="2394962" cy="1824708"/>
          </a:xfrm>
          <a:prstGeom prst="round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5098102" y="1705740"/>
            <a:ext cx="495501" cy="509281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3200" b="1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8203323" y="1658113"/>
            <a:ext cx="495501" cy="509281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3200" b="1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5098414" y="4295334"/>
            <a:ext cx="495501" cy="509281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vi-VN" sz="3200" b="1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8288499" y="4280415"/>
            <a:ext cx="495501" cy="509281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vi-VN" sz="3200" b="1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Bùi Liễu"/>
          <p:cNvSpPr/>
          <p:nvPr/>
        </p:nvSpPr>
        <p:spPr>
          <a:xfrm>
            <a:off x="4489276" y="3408379"/>
            <a:ext cx="35109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pen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ùi Liễu"/>
          <p:cNvSpPr/>
          <p:nvPr/>
        </p:nvSpPr>
        <p:spPr>
          <a:xfrm>
            <a:off x="7230096" y="3402248"/>
            <a:ext cx="44143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ruler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Bùi Liễu"/>
          <p:cNvSpPr/>
          <p:nvPr/>
        </p:nvSpPr>
        <p:spPr>
          <a:xfrm>
            <a:off x="3985555" y="6033149"/>
            <a:ext cx="48726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book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Bùi Liễu"/>
          <p:cNvSpPr/>
          <p:nvPr/>
        </p:nvSpPr>
        <p:spPr>
          <a:xfrm>
            <a:off x="7700138" y="6027730"/>
            <a:ext cx="35109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school bag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710971" y="3359489"/>
            <a:ext cx="3439054" cy="670292"/>
          </a:xfrm>
          <a:prstGeom prst="wedgeRoundRectCallout">
            <a:avLst>
              <a:gd name="adj1" fmla="val -32790"/>
              <a:gd name="adj2" fmla="val 125222"/>
              <a:gd name="adj3" fmla="val 16667"/>
            </a:avLst>
          </a:prstGeom>
          <a:solidFill>
            <a:srgbClr val="FFCC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I have _________.</a:t>
            </a:r>
            <a:endParaRPr lang="vi-VN" sz="3200" b="1">
              <a:solidFill>
                <a:schemeClr val="tx1"/>
              </a:solidFill>
            </a:endParaRPr>
          </a:p>
        </p:txBody>
      </p:sp>
      <p:pic>
        <p:nvPicPr>
          <p:cNvPr id="2" name="Track 7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54" end="2574.6009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915" y="514003"/>
            <a:ext cx="609600" cy="5176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33600" y="335280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pen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63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83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" grpId="0"/>
      <p:bldP spid="31" grpId="0"/>
      <p:bldP spid="32" grpId="0"/>
      <p:bldP spid="3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1" y="762000"/>
            <a:ext cx="5638800" cy="4800600"/>
          </a:xfrm>
          <a:prstGeom prst="round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72201" y="2644914"/>
            <a:ext cx="3809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have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_______.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96200" y="2590800"/>
            <a:ext cx="16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pen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170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72201" y="2644914"/>
            <a:ext cx="3809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have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_______.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96200" y="2590800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ruler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066800"/>
            <a:ext cx="5486401" cy="441960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6601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72201" y="2644914"/>
            <a:ext cx="3809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have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_______.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96200" y="2590800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book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" y="762000"/>
            <a:ext cx="5486401" cy="41148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60609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72201" y="2644914"/>
            <a:ext cx="5410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have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72400" y="2590800"/>
            <a:ext cx="335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school bag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914400"/>
            <a:ext cx="5105400" cy="419100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73816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ool thing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600" y="926558"/>
            <a:ext cx="10489473" cy="501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783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712;p38"/>
          <p:cNvSpPr txBox="1">
            <a:spLocks/>
          </p:cNvSpPr>
          <p:nvPr/>
        </p:nvSpPr>
        <p:spPr>
          <a:xfrm>
            <a:off x="942060" y="641400"/>
            <a:ext cx="35814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6"/>
          <a:stretch/>
        </p:blipFill>
        <p:spPr>
          <a:xfrm>
            <a:off x="1295400" y="1371600"/>
            <a:ext cx="9982200" cy="4941376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2133600" y="1395984"/>
            <a:ext cx="3439054" cy="670292"/>
          </a:xfrm>
          <a:prstGeom prst="wedgeRoundRectCallout">
            <a:avLst>
              <a:gd name="adj1" fmla="val -35981"/>
              <a:gd name="adj2" fmla="val 92482"/>
              <a:gd name="adj3" fmla="val 16667"/>
            </a:avLst>
          </a:prstGeom>
          <a:solidFill>
            <a:srgbClr val="FFCC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I have _________.</a:t>
            </a:r>
            <a:endParaRPr lang="vi-VN" sz="32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38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hlinkClick r:id="rId3" action="ppaction://hlinksldjump"/>
          </p:cNvPr>
          <p:cNvSpPr/>
          <p:nvPr/>
        </p:nvSpPr>
        <p:spPr>
          <a:xfrm>
            <a:off x="2133600" y="1524000"/>
            <a:ext cx="1676400" cy="1676400"/>
          </a:xfrm>
          <a:prstGeom prst="ellipse">
            <a:avLst/>
          </a:prstGeom>
          <a:solidFill>
            <a:schemeClr val="accent1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n-US" sz="8800" b="1" dirty="0">
                <a:solidFill>
                  <a:srgbClr val="FFFFFF"/>
                </a:solidFill>
                <a:latin typeface="Arial"/>
                <a:ea typeface="SimSun"/>
              </a:rPr>
              <a:t>1</a:t>
            </a:r>
          </a:p>
        </p:txBody>
      </p:sp>
      <p:sp>
        <p:nvSpPr>
          <p:cNvPr id="5" name="Oval 4">
            <a:hlinkClick r:id="rId4" action="ppaction://hlinksldjump"/>
          </p:cNvPr>
          <p:cNvSpPr/>
          <p:nvPr/>
        </p:nvSpPr>
        <p:spPr>
          <a:xfrm>
            <a:off x="4953000" y="1524000"/>
            <a:ext cx="1676400" cy="1676400"/>
          </a:xfrm>
          <a:prstGeom prst="ellipse">
            <a:avLst/>
          </a:prstGeom>
          <a:solidFill>
            <a:schemeClr val="accent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n-US" sz="8800" b="1" dirty="0">
                <a:solidFill>
                  <a:srgbClr val="FFFFFF"/>
                </a:solidFill>
                <a:latin typeface="Arial"/>
                <a:ea typeface="SimSun"/>
              </a:rPr>
              <a:t>2</a:t>
            </a:r>
          </a:p>
        </p:txBody>
      </p:sp>
      <p:sp>
        <p:nvSpPr>
          <p:cNvPr id="6" name="Oval 5">
            <a:hlinkClick r:id="rId5" action="ppaction://hlinksldjump"/>
          </p:cNvPr>
          <p:cNvSpPr/>
          <p:nvPr/>
        </p:nvSpPr>
        <p:spPr>
          <a:xfrm>
            <a:off x="7467600" y="1524000"/>
            <a:ext cx="1676400" cy="16764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n-US" sz="8800" b="1" dirty="0">
                <a:solidFill>
                  <a:srgbClr val="FFFFFF"/>
                </a:solidFill>
                <a:latin typeface="Arial"/>
                <a:ea typeface="SimSun"/>
              </a:rPr>
              <a:t>3</a:t>
            </a:r>
          </a:p>
        </p:txBody>
      </p:sp>
      <p:sp>
        <p:nvSpPr>
          <p:cNvPr id="7" name="Oval 6">
            <a:hlinkClick r:id="rId6" action="ppaction://hlinksldjump"/>
          </p:cNvPr>
          <p:cNvSpPr/>
          <p:nvPr/>
        </p:nvSpPr>
        <p:spPr>
          <a:xfrm>
            <a:off x="2133600" y="3962400"/>
            <a:ext cx="1676400" cy="1676400"/>
          </a:xfrm>
          <a:prstGeom prst="ellipse">
            <a:avLst/>
          </a:prstGeom>
          <a:solidFill>
            <a:srgbClr val="7030A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n-US" sz="8800" b="1" dirty="0">
                <a:solidFill>
                  <a:srgbClr val="FFFFFF"/>
                </a:solidFill>
                <a:latin typeface="Arial"/>
                <a:ea typeface="SimSun"/>
              </a:rPr>
              <a:t>4</a:t>
            </a:r>
          </a:p>
        </p:txBody>
      </p:sp>
      <p:sp>
        <p:nvSpPr>
          <p:cNvPr id="8" name="Oval 7">
            <a:hlinkClick r:id="rId7" action="ppaction://hlinksldjump"/>
          </p:cNvPr>
          <p:cNvSpPr/>
          <p:nvPr/>
        </p:nvSpPr>
        <p:spPr>
          <a:xfrm>
            <a:off x="5029200" y="4110991"/>
            <a:ext cx="1676400" cy="1676400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n-US" sz="8800" b="1" dirty="0">
                <a:solidFill>
                  <a:srgbClr val="FFFFFF"/>
                </a:solidFill>
                <a:latin typeface="Arial"/>
                <a:ea typeface="SimSun"/>
              </a:rPr>
              <a:t>5</a:t>
            </a:r>
          </a:p>
        </p:txBody>
      </p:sp>
      <p:sp>
        <p:nvSpPr>
          <p:cNvPr id="9" name="Oval 8">
            <a:hlinkClick r:id="rId8" action="ppaction://hlinksldjump"/>
          </p:cNvPr>
          <p:cNvSpPr/>
          <p:nvPr/>
        </p:nvSpPr>
        <p:spPr>
          <a:xfrm>
            <a:off x="7315200" y="4110991"/>
            <a:ext cx="1676400" cy="1676400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n-US" sz="8800" b="1" dirty="0">
                <a:solidFill>
                  <a:srgbClr val="FFFFFF"/>
                </a:solidFill>
                <a:latin typeface="Arial"/>
                <a:ea typeface="SimSun"/>
              </a:rPr>
              <a:t>6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927190" y="-58114"/>
            <a:ext cx="4237057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914377">
              <a:defRPr/>
            </a:pPr>
            <a:r>
              <a:rPr lang="en-US" sz="5400" b="1" dirty="0" smtClean="0">
                <a:ln w="10541" cmpd="sng">
                  <a:solidFill>
                    <a:srgbClr val="0066CC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0066CC">
                        <a:tint val="40000"/>
                        <a:satMod val="250000"/>
                      </a:srgbClr>
                    </a:gs>
                    <a:gs pos="9000">
                      <a:srgbClr val="0066CC">
                        <a:tint val="52000"/>
                        <a:satMod val="300000"/>
                      </a:srgbClr>
                    </a:gs>
                    <a:gs pos="50000">
                      <a:srgbClr val="0066CC">
                        <a:shade val="20000"/>
                        <a:satMod val="300000"/>
                      </a:srgbClr>
                    </a:gs>
                    <a:gs pos="79000">
                      <a:srgbClr val="0066CC">
                        <a:tint val="52000"/>
                        <a:satMod val="300000"/>
                      </a:srgbClr>
                    </a:gs>
                    <a:gs pos="100000">
                      <a:srgbClr val="0066CC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Baskerville Old Face" panose="02020602080505020303" pitchFamily="18" charset="0"/>
                <a:ea typeface="SimSun"/>
                <a:cs typeface="Arial" panose="020B0604020202020204" pitchFamily="34" charset="0"/>
              </a:rPr>
              <a:t>Game</a:t>
            </a:r>
          </a:p>
          <a:p>
            <a:pPr algn="ctr" defTabSz="914377">
              <a:defRPr/>
            </a:pPr>
            <a:r>
              <a:rPr lang="en-US" sz="5400" b="1" dirty="0" smtClean="0">
                <a:ln w="10541" cmpd="sng">
                  <a:solidFill>
                    <a:srgbClr val="0066CC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0066CC">
                        <a:tint val="40000"/>
                        <a:satMod val="250000"/>
                      </a:srgbClr>
                    </a:gs>
                    <a:gs pos="9000">
                      <a:srgbClr val="0066CC">
                        <a:tint val="52000"/>
                        <a:satMod val="300000"/>
                      </a:srgbClr>
                    </a:gs>
                    <a:gs pos="50000">
                      <a:srgbClr val="0066CC">
                        <a:shade val="20000"/>
                        <a:satMod val="300000"/>
                      </a:srgbClr>
                    </a:gs>
                    <a:gs pos="79000">
                      <a:srgbClr val="0066CC">
                        <a:tint val="52000"/>
                        <a:satMod val="300000"/>
                      </a:srgbClr>
                    </a:gs>
                    <a:gs pos="100000">
                      <a:srgbClr val="0066CC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Baskerville Old Face" panose="02020602080505020303" pitchFamily="18" charset="0"/>
                <a:ea typeface="SimSun"/>
                <a:cs typeface="Arial" panose="020B0604020202020204" pitchFamily="34" charset="0"/>
              </a:rPr>
              <a:t>Lucky number</a:t>
            </a:r>
            <a:endParaRPr lang="en-US" sz="5400" b="1" dirty="0">
              <a:ln w="10541" cmpd="sng">
                <a:solidFill>
                  <a:srgbClr val="0066CC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0066CC">
                      <a:tint val="40000"/>
                      <a:satMod val="250000"/>
                    </a:srgbClr>
                  </a:gs>
                  <a:gs pos="9000">
                    <a:srgbClr val="0066CC">
                      <a:tint val="52000"/>
                      <a:satMod val="300000"/>
                    </a:srgbClr>
                  </a:gs>
                  <a:gs pos="50000">
                    <a:srgbClr val="0066CC">
                      <a:shade val="20000"/>
                      <a:satMod val="300000"/>
                    </a:srgbClr>
                  </a:gs>
                  <a:gs pos="79000">
                    <a:srgbClr val="0066CC">
                      <a:tint val="52000"/>
                      <a:satMod val="300000"/>
                    </a:srgbClr>
                  </a:gs>
                  <a:gs pos="100000">
                    <a:srgbClr val="0066CC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Baskerville Old Face" panose="02020602080505020303" pitchFamily="18" charset="0"/>
              <a:ea typeface="SimSun"/>
              <a:cs typeface="Arial" panose="020B0604020202020204" pitchFamily="34" charset="0"/>
            </a:endParaRPr>
          </a:p>
        </p:txBody>
      </p:sp>
      <p:pic>
        <p:nvPicPr>
          <p:cNvPr id="13" name="Picture 14" descr="Kết quả hình ảnh cho star clipart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6563" y="5033435"/>
            <a:ext cx="2105437" cy="210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그림 6" descr="wrong answer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40545" y="868150"/>
            <a:ext cx="1302555" cy="1844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그림 7" descr="Toad_abc.png">
            <a:hlinkClick r:id="" action="ppaction://noaction"/>
          </p:cNvPr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363200" y="819049"/>
            <a:ext cx="1377385" cy="1893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ounded Rectangle 2">
            <a:hlinkClick r:id="rId12" action="ppaction://hlinksldjump"/>
          </p:cNvPr>
          <p:cNvSpPr/>
          <p:nvPr/>
        </p:nvSpPr>
        <p:spPr>
          <a:xfrm>
            <a:off x="11353800" y="4724400"/>
            <a:ext cx="386785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55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ction Button: Home 5">
            <a:hlinkClick r:id="rId2" action="ppaction://hlinksldjump" highlightClick="1"/>
          </p:cNvPr>
          <p:cNvSpPr/>
          <p:nvPr/>
        </p:nvSpPr>
        <p:spPr>
          <a:xfrm>
            <a:off x="10334998" y="5391574"/>
            <a:ext cx="1286933" cy="96181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Box 7"/>
          <p:cNvSpPr txBox="1"/>
          <p:nvPr/>
        </p:nvSpPr>
        <p:spPr>
          <a:xfrm>
            <a:off x="4430584" y="5132098"/>
            <a:ext cx="30909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have a book.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hlinkClick r:id="rId3" action="ppaction://hlinkpres?slideindex=1&amp;slidetitle=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988269"/>
            <a:ext cx="5486401" cy="41148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010373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ction Button: Home 5">
            <a:hlinkClick r:id="rId2" action="ppaction://hlinksldjump" highlightClick="1"/>
          </p:cNvPr>
          <p:cNvSpPr/>
          <p:nvPr/>
        </p:nvSpPr>
        <p:spPr>
          <a:xfrm>
            <a:off x="10334998" y="5391574"/>
            <a:ext cx="1286933" cy="96181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Box 7"/>
          <p:cNvSpPr txBox="1"/>
          <p:nvPr/>
        </p:nvSpPr>
        <p:spPr>
          <a:xfrm>
            <a:off x="4430584" y="5132098"/>
            <a:ext cx="28055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have a pen.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838200"/>
            <a:ext cx="5638800" cy="397561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551515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ction Button: Home 5">
            <a:hlinkClick r:id="rId5" action="ppaction://hlinksldjump" highlightClick="1"/>
          </p:cNvPr>
          <p:cNvSpPr/>
          <p:nvPr/>
        </p:nvSpPr>
        <p:spPr>
          <a:xfrm>
            <a:off x="10334998" y="5391574"/>
            <a:ext cx="1286933" cy="96181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TextBox 6"/>
          <p:cNvSpPr txBox="1"/>
          <p:nvPr/>
        </p:nvSpPr>
        <p:spPr>
          <a:xfrm>
            <a:off x="2971800" y="1676400"/>
            <a:ext cx="6400800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3" dirty="0" smtClean="0">
                <a:solidFill>
                  <a:srgbClr val="002060"/>
                </a:solidFill>
                <a:latin typeface="Script MT Bold" panose="03040602040607080904" pitchFamily="66" charset="0"/>
              </a:rPr>
              <a:t>    </a:t>
            </a:r>
            <a:r>
              <a:rPr lang="en-US" sz="5333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Lucky number</a:t>
            </a:r>
          </a:p>
          <a:p>
            <a:r>
              <a:rPr lang="en-US" sz="5333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+ 1 points</a:t>
            </a:r>
            <a:endParaRPr lang="en-US" sz="5333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Tieng-vo-tay-tra-loi-dung-www_tiengdong_com 00_00_00-00_00_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62600" y="3276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060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ction Button: Home 5">
            <a:hlinkClick r:id="rId2" action="ppaction://hlinksldjump" highlightClick="1"/>
          </p:cNvPr>
          <p:cNvSpPr/>
          <p:nvPr/>
        </p:nvSpPr>
        <p:spPr>
          <a:xfrm>
            <a:off x="10334998" y="5391574"/>
            <a:ext cx="1286933" cy="96181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Box 7"/>
          <p:cNvSpPr txBox="1"/>
          <p:nvPr/>
        </p:nvSpPr>
        <p:spPr>
          <a:xfrm>
            <a:off x="4430584" y="5132098"/>
            <a:ext cx="30065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have a ruler.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838" y="712498"/>
            <a:ext cx="5486401" cy="441960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51967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ction Button: Home 5">
            <a:hlinkClick r:id="rId2" action="ppaction://hlinksldjump" highlightClick="1"/>
          </p:cNvPr>
          <p:cNvSpPr/>
          <p:nvPr/>
        </p:nvSpPr>
        <p:spPr>
          <a:xfrm>
            <a:off x="10334998" y="5391574"/>
            <a:ext cx="1286933" cy="96181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Box 7"/>
          <p:cNvSpPr txBox="1"/>
          <p:nvPr/>
        </p:nvSpPr>
        <p:spPr>
          <a:xfrm>
            <a:off x="4430584" y="5132098"/>
            <a:ext cx="42739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have a school bag.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941098"/>
            <a:ext cx="5105400" cy="419100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674355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ction Button: Home 5">
            <a:hlinkClick r:id="rId5" action="ppaction://hlinksldjump" highlightClick="1"/>
          </p:cNvPr>
          <p:cNvSpPr/>
          <p:nvPr/>
        </p:nvSpPr>
        <p:spPr>
          <a:xfrm>
            <a:off x="10334998" y="5391574"/>
            <a:ext cx="1286933" cy="96181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TextBox 6"/>
          <p:cNvSpPr txBox="1"/>
          <p:nvPr/>
        </p:nvSpPr>
        <p:spPr>
          <a:xfrm>
            <a:off x="2971800" y="1676400"/>
            <a:ext cx="6400800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3" dirty="0" smtClean="0">
                <a:solidFill>
                  <a:srgbClr val="002060"/>
                </a:solidFill>
                <a:latin typeface="Script MT Bold" panose="03040602040607080904" pitchFamily="66" charset="0"/>
              </a:rPr>
              <a:t>    </a:t>
            </a:r>
            <a:r>
              <a:rPr lang="en-US" sz="5333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Lucky number</a:t>
            </a:r>
          </a:p>
          <a:p>
            <a:r>
              <a:rPr lang="en-US" sz="5333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+ 1 points</a:t>
            </a:r>
            <a:endParaRPr lang="en-US" sz="5333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Tieng-vo-tay-tra-loi-dung-www_tiengdong_com 00_00_00-00_00_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62600" y="3276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42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ùi Liễu 0968142780"/>
          <p:cNvSpPr txBox="1"/>
          <p:nvPr/>
        </p:nvSpPr>
        <p:spPr>
          <a:xfrm>
            <a:off x="1524000" y="304800"/>
            <a:ext cx="9695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Tuesday, November 29</a:t>
            </a:r>
            <a:r>
              <a:rPr lang="en-US" sz="36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Bùi Liễu 0968142780"/>
          <p:cNvSpPr txBox="1"/>
          <p:nvPr/>
        </p:nvSpPr>
        <p:spPr>
          <a:xfrm>
            <a:off x="3505200" y="762000"/>
            <a:ext cx="52565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Unit 8: My school things</a:t>
            </a:r>
          </a:p>
          <a:p>
            <a:pPr algn="ctr"/>
            <a:r>
              <a:rPr lang="en-US" sz="3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Lesson 1 ( 1, 2, 3)</a:t>
            </a:r>
            <a:endParaRPr lang="en-US" sz="3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55100" y="1647999"/>
            <a:ext cx="291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1. Vocabulary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79108" y="4270817"/>
            <a:ext cx="4178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2</a:t>
            </a:r>
            <a:r>
              <a:rPr lang="en-US" sz="3600" dirty="0" smtClean="0">
                <a:solidFill>
                  <a:srgbClr val="FF0000"/>
                </a:solidFill>
              </a:rPr>
              <a:t>. Model sentence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2" name="Bùi Liễu 0968142780">
            <a:extLst>
              <a:ext uri="{FF2B5EF4-FFF2-40B4-BE49-F238E27FC236}">
                <a16:creationId xmlns:a16="http://schemas.microsoft.com/office/drawing/2014/main" id="{549B9FE7-B6BA-448C-B051-577316006D90}"/>
              </a:ext>
            </a:extLst>
          </p:cNvPr>
          <p:cNvSpPr/>
          <p:nvPr/>
        </p:nvSpPr>
        <p:spPr>
          <a:xfrm>
            <a:off x="3168454" y="4917149"/>
            <a:ext cx="4375346" cy="1026452"/>
          </a:xfrm>
          <a:prstGeom prst="roundRect">
            <a:avLst>
              <a:gd name="adj" fmla="val 9694"/>
            </a:avLst>
          </a:prstGeom>
          <a:ln>
            <a:solidFill>
              <a:srgbClr val="EF575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</a:t>
            </a:r>
            <a:r>
              <a:rPr lang="en-US" sz="3200" b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pen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79108" y="2133600"/>
            <a:ext cx="60836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                  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uler               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ook               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chool bag    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66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ùi Liễu 0968142780"/>
          <p:cNvSpPr/>
          <p:nvPr/>
        </p:nvSpPr>
        <p:spPr>
          <a:xfrm>
            <a:off x="4516275" y="1295400"/>
            <a:ext cx="3226990" cy="81338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4400" b="1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2430294" y="2997394"/>
            <a:ext cx="389106" cy="330740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2430294" y="3744559"/>
            <a:ext cx="389106" cy="330740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048000" y="2667000"/>
            <a:ext cx="9390530" cy="1651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Learn 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by heart all the new </a:t>
            </a: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words.</a:t>
            </a:r>
          </a:p>
          <a:p>
            <a:pPr>
              <a:lnSpc>
                <a:spcPct val="150000"/>
              </a:lnSpc>
            </a:pP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Read again the dialogue in part 1.</a:t>
            </a:r>
          </a:p>
        </p:txBody>
      </p:sp>
    </p:spTree>
    <p:extLst>
      <p:ext uri="{BB962C8B-B14F-4D97-AF65-F5344CB8AC3E}">
        <p14:creationId xmlns:p14="http://schemas.microsoft.com/office/powerpoint/2010/main" val="242599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6" descr="C:\Users\DIEM PHUC\Downloads\Compressed\HinhNenPowerpoint_DienDanBacLieu.Net\HinhNenPowerpoint_DienDanBacLieu.Net\powerpoint-templat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7"/>
          <a:stretch>
            <a:fillRect/>
          </a:stretch>
        </p:blipFill>
        <p:spPr bwMode="auto">
          <a:xfrm>
            <a:off x="679269" y="207964"/>
            <a:ext cx="11220995" cy="687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Rectangle 2"/>
          <p:cNvSpPr>
            <a:spLocks noChangeArrowheads="1"/>
          </p:cNvSpPr>
          <p:nvPr/>
        </p:nvSpPr>
        <p:spPr bwMode="auto">
          <a:xfrm>
            <a:off x="1315781" y="962158"/>
            <a:ext cx="9875520" cy="666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400" b="1" baseline="30000" dirty="0">
                <a:latin typeface="Century Schoolbook" panose="020406040505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400" b="1" u="sng" dirty="0">
                <a:cs typeface="Times New Roman" panose="02020603050405020304" pitchFamily="18" charset="0"/>
              </a:rPr>
              <a:t>UNIT 8 </a:t>
            </a:r>
            <a:r>
              <a:rPr lang="en-US" altLang="en-US" sz="4400" b="1" dirty="0">
                <a:cs typeface="Times New Roman" panose="02020603050405020304" pitchFamily="18" charset="0"/>
              </a:rPr>
              <a:t>: MY </a:t>
            </a:r>
            <a:r>
              <a:rPr lang="en-US" altLang="en-US" sz="4400" b="1" dirty="0" smtClean="0">
                <a:cs typeface="Times New Roman" panose="02020603050405020304" pitchFamily="18" charset="0"/>
              </a:rPr>
              <a:t>SCHOOL THINGS</a:t>
            </a:r>
            <a:endParaRPr lang="en-US" altLang="en-US" sz="4400" b="1" dirty="0">
              <a:cs typeface="Times New Roman" panose="02020603050405020304" pitchFamily="18" charset="0"/>
            </a:endParaRPr>
          </a:p>
        </p:txBody>
      </p:sp>
      <p:pic>
        <p:nvPicPr>
          <p:cNvPr id="4100" name="Picture 19" descr="http://t0.gstatic.com/images?q=tbn:ANd9GcQqHehYLojutSUXNIK13SpqD5H56qkLpP75IHcEDGTc3h1gLEo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664" y="1943101"/>
            <a:ext cx="10097589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038602" y="2514600"/>
            <a:ext cx="5446713" cy="3124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n-US" altLang="en-US" sz="4400" dirty="0">
                <a:solidFill>
                  <a:srgbClr val="1A10E0"/>
                </a:solidFill>
                <a:cs typeface="Times New Roman" panose="02020603050405020304" pitchFamily="18" charset="0"/>
              </a:rPr>
              <a:t>*</a:t>
            </a:r>
            <a:r>
              <a:rPr lang="en-US" altLang="en-US" sz="4400" b="1" u="sng" dirty="0">
                <a:solidFill>
                  <a:srgbClr val="1A10E0"/>
                </a:solidFill>
                <a:cs typeface="Times New Roman" panose="02020603050405020304" pitchFamily="18" charset="0"/>
              </a:rPr>
              <a:t>Lesson 1:</a:t>
            </a:r>
            <a:r>
              <a:rPr lang="en-US" altLang="en-US" sz="4400" b="1" dirty="0">
                <a:solidFill>
                  <a:srgbClr val="1A10E0"/>
                </a:solidFill>
                <a:cs typeface="Times New Roman" panose="02020603050405020304" pitchFamily="18" charset="0"/>
              </a:rPr>
              <a:t>  </a:t>
            </a:r>
          </a:p>
          <a:p>
            <a:pPr algn="ctr" eaLnBrk="1" hangingPunct="1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n-US" altLang="en-US" sz="4400" b="1" i="1" u="sng" dirty="0">
                <a:solidFill>
                  <a:srgbClr val="FF0066"/>
                </a:solidFill>
                <a:cs typeface="Times New Roman" panose="02020603050405020304" pitchFamily="18" charset="0"/>
              </a:rPr>
              <a:t>Part</a:t>
            </a:r>
            <a:r>
              <a:rPr lang="en-US" altLang="en-US" sz="4400" b="1" dirty="0">
                <a:solidFill>
                  <a:srgbClr val="FF0066"/>
                </a:solidFill>
                <a:cs typeface="Times New Roman" panose="02020603050405020304" pitchFamily="18" charset="0"/>
              </a:rPr>
              <a:t>:   1, 2 </a:t>
            </a:r>
            <a:r>
              <a:rPr lang="en-US" altLang="en-US" sz="4400" b="1">
                <a:solidFill>
                  <a:srgbClr val="FF0066"/>
                </a:solidFill>
                <a:cs typeface="Times New Roman" panose="02020603050405020304" pitchFamily="18" charset="0"/>
              </a:rPr>
              <a:t>&amp; 3</a:t>
            </a:r>
            <a:endParaRPr lang="en-US" altLang="en-US" sz="4400" b="1" dirty="0">
              <a:solidFill>
                <a:srgbClr val="FF0066"/>
              </a:solidFill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endParaRPr lang="en-US" altLang="en-US" sz="4400" b="1" dirty="0">
              <a:solidFill>
                <a:srgbClr val="FF0066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869872" y="207964"/>
            <a:ext cx="5867400" cy="584775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Tuesday, December 3</a:t>
            </a:r>
            <a:r>
              <a:rPr lang="en-US" sz="3200" b="1" baseline="30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rd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, 2024</a:t>
            </a:r>
          </a:p>
        </p:txBody>
      </p:sp>
    </p:spTree>
    <p:extLst>
      <p:ext uri="{BB962C8B-B14F-4D97-AF65-F5344CB8AC3E}">
        <p14:creationId xmlns:p14="http://schemas.microsoft.com/office/powerpoint/2010/main" val="110629293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utoUpdateAnimBg="0"/>
      <p:bldP spid="4" grpId="0" build="p" autoUpdateAnimBg="0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834" y="990599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ùi Liễu 0968142780"/>
          <p:cNvSpPr txBox="1"/>
          <p:nvPr/>
        </p:nvSpPr>
        <p:spPr>
          <a:xfrm>
            <a:off x="3352800" y="3200400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00B050"/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  <p:sp>
        <p:nvSpPr>
          <p:cNvPr id="2" name="Rectangle 1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369932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-0.04167 0.0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81 0.05625 L -0.00348 0.067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719;p38"/>
          <p:cNvSpPr txBox="1">
            <a:spLocks/>
          </p:cNvSpPr>
          <p:nvPr/>
        </p:nvSpPr>
        <p:spPr>
          <a:xfrm>
            <a:off x="1447800" y="365503"/>
            <a:ext cx="49530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Look, listen and repeat.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69534"/>
            <a:ext cx="5563461" cy="55074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461" y="969533"/>
            <a:ext cx="5696777" cy="550746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57400" y="1219200"/>
            <a:ext cx="1524000" cy="990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038600" y="1600200"/>
            <a:ext cx="1905861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705600" y="1295400"/>
            <a:ext cx="23622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601200" y="1219200"/>
            <a:ext cx="10668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23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ISTEN AND REPEAT U8- L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  <p:bldP spid="3" grpId="0" animBg="1"/>
      <p:bldP spid="5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62947"/>
            <a:ext cx="5410200" cy="5117817"/>
          </a:xfrm>
          <a:prstGeom prst="rect">
            <a:avLst/>
          </a:prstGeom>
        </p:spPr>
      </p:pic>
      <p:sp>
        <p:nvSpPr>
          <p:cNvPr id="3" name="Bùi Liễu 0968142780"/>
          <p:cNvSpPr/>
          <p:nvPr/>
        </p:nvSpPr>
        <p:spPr>
          <a:xfrm>
            <a:off x="1937700" y="1143000"/>
            <a:ext cx="2754000" cy="9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Ben. </a:t>
            </a:r>
          </a:p>
          <a:p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a pen.</a:t>
            </a:r>
            <a:endParaRPr lang="vi-VN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 0968142780"/>
          <p:cNvSpPr/>
          <p:nvPr/>
        </p:nvSpPr>
        <p:spPr>
          <a:xfrm>
            <a:off x="0" y="5252709"/>
            <a:ext cx="3958702" cy="828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nice. I like it.</a:t>
            </a:r>
            <a:endParaRPr lang="vi-VN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Google Shape;719;p38"/>
          <p:cNvSpPr txBox="1">
            <a:spLocks/>
          </p:cNvSpPr>
          <p:nvPr/>
        </p:nvSpPr>
        <p:spPr>
          <a:xfrm>
            <a:off x="838200" y="365503"/>
            <a:ext cx="49530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Look, listen and repeat.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102548"/>
            <a:ext cx="5867400" cy="5310121"/>
          </a:xfrm>
          <a:prstGeom prst="rect">
            <a:avLst/>
          </a:prstGeom>
        </p:spPr>
      </p:pic>
      <p:sp>
        <p:nvSpPr>
          <p:cNvPr id="8" name="Bùi Liễu 0968142780"/>
          <p:cNvSpPr/>
          <p:nvPr/>
        </p:nvSpPr>
        <p:spPr>
          <a:xfrm>
            <a:off x="5791200" y="838200"/>
            <a:ext cx="39827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vi-VN" sz="3200" b="1" dirty="0" smtClean="0">
              <a:latin typeface="Arial "/>
              <a:cs typeface="Calibri" panose="020F0502020204030204" pitchFamily="34" charset="0"/>
            </a:endParaRPr>
          </a:p>
          <a:p>
            <a:r>
              <a:rPr lang="vi-VN" sz="3200" b="1" dirty="0" smtClean="0">
                <a:latin typeface="Arial "/>
                <a:cs typeface="Calibri" panose="020F0502020204030204" pitchFamily="34" charset="0"/>
              </a:rPr>
              <a:t> I have a ruler, too.</a:t>
            </a:r>
          </a:p>
        </p:txBody>
      </p:sp>
      <p:sp>
        <p:nvSpPr>
          <p:cNvPr id="9" name="Bùi Liễu 0968142780"/>
          <p:cNvSpPr/>
          <p:nvPr/>
        </p:nvSpPr>
        <p:spPr>
          <a:xfrm>
            <a:off x="9406990" y="855545"/>
            <a:ext cx="194681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vi-VN" sz="3200" b="1" dirty="0" smtClean="0">
              <a:latin typeface="Arial "/>
              <a:cs typeface="Calibri" panose="020F0502020204030204" pitchFamily="34" charset="0"/>
            </a:endParaRPr>
          </a:p>
          <a:p>
            <a:r>
              <a:rPr lang="vi-VN" sz="3200" b="1" dirty="0" smtClean="0">
                <a:latin typeface="Arial "/>
                <a:cs typeface="Calibri" panose="020F0502020204030204" pitchFamily="34" charset="0"/>
              </a:rPr>
              <a:t>It’s nice.</a:t>
            </a:r>
            <a:r>
              <a:rPr lang="vi-VN" sz="3200" b="1" dirty="0">
                <a:latin typeface="Arial "/>
                <a:cs typeface="Calibri" panose="020F0502020204030204" pitchFamily="34" charset="0"/>
              </a:rPr>
              <a:t> </a:t>
            </a:r>
            <a:endParaRPr lang="vi-VN" sz="3200" b="1" dirty="0" smtClean="0">
              <a:latin typeface="Arial 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01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7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77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77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7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77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/>
      <p:bldP spid="20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9493" y="6057900"/>
            <a:ext cx="937866" cy="800100"/>
          </a:xfrm>
          <a:prstGeom prst="rect">
            <a:avLst/>
          </a:prstGeom>
        </p:spPr>
      </p:pic>
      <p:sp>
        <p:nvSpPr>
          <p:cNvPr id="9" name="Bùi Liễu'"/>
          <p:cNvSpPr txBox="1"/>
          <p:nvPr/>
        </p:nvSpPr>
        <p:spPr>
          <a:xfrm>
            <a:off x="6459428" y="2378333"/>
            <a:ext cx="4012638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5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school things</a:t>
            </a:r>
            <a:endParaRPr lang="en-US" sz="5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Bùi Liễu  0968142780"/>
          <p:cNvSpPr txBox="1"/>
          <p:nvPr/>
        </p:nvSpPr>
        <p:spPr>
          <a:xfrm>
            <a:off x="1600200" y="381000"/>
            <a:ext cx="27746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I/ New words</a:t>
            </a:r>
            <a:endParaRPr lang="en-US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Bùi Liễu"/>
          <p:cNvSpPr txBox="1"/>
          <p:nvPr/>
        </p:nvSpPr>
        <p:spPr>
          <a:xfrm>
            <a:off x="7252109" y="3359784"/>
            <a:ext cx="2427268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b="0" smtClean="0">
                <a:solidFill>
                  <a:schemeClr val="tx1"/>
                </a:solidFill>
              </a:rPr>
              <a:t>/</a:t>
            </a:r>
            <a:r>
              <a:rPr lang="vi-VN" sz="3600" b="0">
                <a:solidFill>
                  <a:schemeClr val="tx1"/>
                </a:solidFill>
              </a:rPr>
              <a:t>skuːl </a:t>
            </a:r>
            <a:r>
              <a:rPr lang="el-GR" sz="3600" b="0">
                <a:solidFill>
                  <a:schemeClr val="tx1"/>
                </a:solidFill>
              </a:rPr>
              <a:t>θ</a:t>
            </a:r>
            <a:r>
              <a:rPr lang="vi-VN" sz="3600" b="0">
                <a:solidFill>
                  <a:schemeClr val="tx1"/>
                </a:solidFill>
              </a:rPr>
              <a:t>ɪŋz</a:t>
            </a:r>
            <a:r>
              <a:rPr lang="en-US" sz="3600" b="0" smtClean="0">
                <a:solidFill>
                  <a:schemeClr val="tx1"/>
                </a:solidFill>
              </a:rPr>
              <a:t>/</a:t>
            </a:r>
            <a:endParaRPr lang="en-US" sz="3600" b="0" dirty="0">
              <a:solidFill>
                <a:schemeClr val="tx1"/>
              </a:solidFill>
            </a:endParaRPr>
          </a:p>
        </p:txBody>
      </p:sp>
      <p:sp>
        <p:nvSpPr>
          <p:cNvPr id="19" name="Bùi Liễu"/>
          <p:cNvSpPr txBox="1"/>
          <p:nvPr/>
        </p:nvSpPr>
        <p:spPr>
          <a:xfrm>
            <a:off x="6151656" y="3855323"/>
            <a:ext cx="4628191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5400" b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54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54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5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044" y="1884915"/>
            <a:ext cx="4055706" cy="4055706"/>
          </a:xfrm>
          <a:prstGeom prst="rect">
            <a:avLst/>
          </a:prstGeom>
        </p:spPr>
      </p:pic>
      <p:pic>
        <p:nvPicPr>
          <p:cNvPr id="3" name="school thing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041" y="5227562"/>
            <a:ext cx="609600" cy="51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935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9493" y="6057900"/>
            <a:ext cx="937866" cy="800100"/>
          </a:xfrm>
          <a:prstGeom prst="rect">
            <a:avLst/>
          </a:prstGeom>
        </p:spPr>
      </p:pic>
      <p:sp>
        <p:nvSpPr>
          <p:cNvPr id="9" name="Bùi Liễu'"/>
          <p:cNvSpPr txBox="1"/>
          <p:nvPr/>
        </p:nvSpPr>
        <p:spPr>
          <a:xfrm>
            <a:off x="7834802" y="2378333"/>
            <a:ext cx="1261884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5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</a:t>
            </a:r>
            <a:endParaRPr lang="en-US" sz="5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Bùi Liễu"/>
          <p:cNvSpPr txBox="1"/>
          <p:nvPr/>
        </p:nvSpPr>
        <p:spPr>
          <a:xfrm>
            <a:off x="7860448" y="3359784"/>
            <a:ext cx="1210589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b="0" dirty="0" smtClean="0">
                <a:solidFill>
                  <a:schemeClr val="tx1"/>
                </a:solidFill>
              </a:rPr>
              <a:t>/pen/</a:t>
            </a:r>
            <a:endParaRPr lang="en-US" sz="3600" b="0" dirty="0">
              <a:solidFill>
                <a:schemeClr val="tx1"/>
              </a:solidFill>
            </a:endParaRPr>
          </a:p>
        </p:txBody>
      </p:sp>
      <p:sp>
        <p:nvSpPr>
          <p:cNvPr id="19" name="Bùi Liễu"/>
          <p:cNvSpPr txBox="1"/>
          <p:nvPr/>
        </p:nvSpPr>
        <p:spPr>
          <a:xfrm>
            <a:off x="7930985" y="3855323"/>
            <a:ext cx="1069524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5400" b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endParaRPr lang="en-US" sz="5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531" y="2438400"/>
            <a:ext cx="5377300" cy="2533107"/>
          </a:xfrm>
          <a:prstGeom prst="rect">
            <a:avLst/>
          </a:prstGeom>
        </p:spPr>
      </p:pic>
      <p:pic>
        <p:nvPicPr>
          <p:cNvPr id="3" name="pen - Sao ché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5551108"/>
            <a:ext cx="381000" cy="323547"/>
          </a:xfrm>
          <a:prstGeom prst="rect">
            <a:avLst/>
          </a:prstGeom>
        </p:spPr>
      </p:pic>
      <p:sp>
        <p:nvSpPr>
          <p:cNvPr id="10" name="Bùi Liễu  0968142780"/>
          <p:cNvSpPr txBox="1"/>
          <p:nvPr/>
        </p:nvSpPr>
        <p:spPr>
          <a:xfrm>
            <a:off x="1600200" y="381000"/>
            <a:ext cx="27746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I/ New words</a:t>
            </a:r>
            <a:endParaRPr lang="en-US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2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9493" y="6057900"/>
            <a:ext cx="937866" cy="800100"/>
          </a:xfrm>
          <a:prstGeom prst="rect">
            <a:avLst/>
          </a:prstGeom>
        </p:spPr>
      </p:pic>
      <p:sp>
        <p:nvSpPr>
          <p:cNvPr id="9" name="Bùi Liễu'"/>
          <p:cNvSpPr txBox="1"/>
          <p:nvPr/>
        </p:nvSpPr>
        <p:spPr>
          <a:xfrm>
            <a:off x="7520327" y="2334517"/>
            <a:ext cx="1882247" cy="11079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6600" dirty="0" smtClean="0">
                <a:solidFill>
                  <a:srgbClr val="C00000"/>
                </a:solidFill>
              </a:rPr>
              <a:t> </a:t>
            </a:r>
            <a:r>
              <a:rPr lang="en-US" sz="5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book</a:t>
            </a:r>
            <a:endParaRPr lang="en-US" sz="5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Bùi Liễu"/>
          <p:cNvSpPr txBox="1"/>
          <p:nvPr/>
        </p:nvSpPr>
        <p:spPr>
          <a:xfrm>
            <a:off x="7865771" y="3408301"/>
            <a:ext cx="1191353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b="0" smtClean="0">
                <a:solidFill>
                  <a:schemeClr val="tx1"/>
                </a:solidFill>
              </a:rPr>
              <a:t>/</a:t>
            </a:r>
            <a:r>
              <a:rPr lang="vi-VN" sz="3600" b="0">
                <a:solidFill>
                  <a:schemeClr val="tx1"/>
                </a:solidFill>
              </a:rPr>
              <a:t>bʊk</a:t>
            </a:r>
            <a:r>
              <a:rPr lang="en-US" sz="3600" b="0" smtClean="0">
                <a:solidFill>
                  <a:schemeClr val="tx1"/>
                </a:solidFill>
              </a:rPr>
              <a:t>/</a:t>
            </a:r>
            <a:endParaRPr lang="en-US" sz="3600" b="0" dirty="0">
              <a:solidFill>
                <a:schemeClr val="tx1"/>
              </a:solidFill>
            </a:endParaRPr>
          </a:p>
        </p:txBody>
      </p:sp>
      <p:sp>
        <p:nvSpPr>
          <p:cNvPr id="19" name="Bùi Liễu"/>
          <p:cNvSpPr txBox="1"/>
          <p:nvPr/>
        </p:nvSpPr>
        <p:spPr>
          <a:xfrm>
            <a:off x="6820620" y="3903840"/>
            <a:ext cx="3281669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5400" b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54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5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564" y="2133600"/>
            <a:ext cx="5322236" cy="2805035"/>
          </a:xfrm>
          <a:prstGeom prst="rect">
            <a:avLst/>
          </a:prstGeom>
        </p:spPr>
      </p:pic>
      <p:pic>
        <p:nvPicPr>
          <p:cNvPr id="3" name="BO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617" y="5548235"/>
            <a:ext cx="381946" cy="324350"/>
          </a:xfrm>
          <a:prstGeom prst="rect">
            <a:avLst/>
          </a:prstGeom>
        </p:spPr>
      </p:pic>
      <p:sp>
        <p:nvSpPr>
          <p:cNvPr id="10" name="Bùi Liễu  0968142780"/>
          <p:cNvSpPr txBox="1"/>
          <p:nvPr/>
        </p:nvSpPr>
        <p:spPr>
          <a:xfrm>
            <a:off x="1600200" y="381000"/>
            <a:ext cx="27746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I/ New words</a:t>
            </a:r>
            <a:endParaRPr lang="en-US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85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9493" y="6057900"/>
            <a:ext cx="937866" cy="800100"/>
          </a:xfrm>
          <a:prstGeom prst="rect">
            <a:avLst/>
          </a:prstGeom>
        </p:spPr>
      </p:pic>
      <p:sp>
        <p:nvSpPr>
          <p:cNvPr id="9" name="Bùi Liễu"/>
          <p:cNvSpPr txBox="1"/>
          <p:nvPr/>
        </p:nvSpPr>
        <p:spPr>
          <a:xfrm>
            <a:off x="7582157" y="2632149"/>
            <a:ext cx="1685077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5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ruler</a:t>
            </a:r>
            <a:endParaRPr lang="en-US" sz="5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Bùi Liễu"/>
          <p:cNvSpPr txBox="1"/>
          <p:nvPr/>
        </p:nvSpPr>
        <p:spPr>
          <a:xfrm>
            <a:off x="7628755" y="3550721"/>
            <a:ext cx="1492717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b="0" smtClean="0">
                <a:solidFill>
                  <a:schemeClr val="tx1"/>
                </a:solidFill>
              </a:rPr>
              <a:t>/</a:t>
            </a:r>
            <a:r>
              <a:rPr lang="vi-VN" sz="3600" b="0">
                <a:solidFill>
                  <a:schemeClr val="tx1"/>
                </a:solidFill>
              </a:rPr>
              <a:t>ˈruːlə</a:t>
            </a:r>
            <a:r>
              <a:rPr lang="en-US" sz="3600" b="0" smtClean="0">
                <a:solidFill>
                  <a:schemeClr val="tx1"/>
                </a:solidFill>
              </a:rPr>
              <a:t>/</a:t>
            </a:r>
            <a:endParaRPr lang="en-US" sz="3600" b="0" dirty="0">
              <a:solidFill>
                <a:schemeClr val="tx1"/>
              </a:solidFill>
            </a:endParaRPr>
          </a:p>
        </p:txBody>
      </p:sp>
      <p:sp>
        <p:nvSpPr>
          <p:cNvPr id="16" name="Bùi Liễu"/>
          <p:cNvSpPr txBox="1"/>
          <p:nvPr/>
        </p:nvSpPr>
        <p:spPr>
          <a:xfrm>
            <a:off x="7075722" y="4058553"/>
            <a:ext cx="2598788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5400" b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54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endParaRPr lang="en-US" sz="5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4" r="19021"/>
          <a:stretch/>
        </p:blipFill>
        <p:spPr>
          <a:xfrm>
            <a:off x="1371600" y="1371600"/>
            <a:ext cx="5422949" cy="4572000"/>
          </a:xfrm>
          <a:prstGeom prst="rect">
            <a:avLst/>
          </a:prstGeom>
        </p:spPr>
      </p:pic>
      <p:pic>
        <p:nvPicPr>
          <p:cNvPr id="3" name="rul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5334000"/>
            <a:ext cx="394530" cy="335037"/>
          </a:xfrm>
          <a:prstGeom prst="rect">
            <a:avLst/>
          </a:prstGeom>
        </p:spPr>
      </p:pic>
      <p:sp>
        <p:nvSpPr>
          <p:cNvPr id="11" name="Bùi Liễu  0968142780"/>
          <p:cNvSpPr txBox="1"/>
          <p:nvPr/>
        </p:nvSpPr>
        <p:spPr>
          <a:xfrm>
            <a:off x="1600200" y="381000"/>
            <a:ext cx="27746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I/ New words</a:t>
            </a:r>
            <a:endParaRPr lang="en-US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10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  <p:bldP spid="10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5305</TotalTime>
  <Words>455</Words>
  <Application>Microsoft Office PowerPoint</Application>
  <PresentationFormat>Widescreen</PresentationFormat>
  <Paragraphs>137</Paragraphs>
  <Slides>30</Slides>
  <Notes>13</Notes>
  <HiddenSlides>0</HiddenSlides>
  <MMClips>19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SimSun</vt:lpstr>
      <vt:lpstr>Arial</vt:lpstr>
      <vt:lpstr>Arial </vt:lpstr>
      <vt:lpstr>Baskerville Old Face</vt:lpstr>
      <vt:lpstr>Berlin Sans FB Demi</vt:lpstr>
      <vt:lpstr>Calibri</vt:lpstr>
      <vt:lpstr>Century Schoolbook</vt:lpstr>
      <vt:lpstr>Impact</vt:lpstr>
      <vt:lpstr>Script MT Bold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338</cp:revision>
  <dcterms:created xsi:type="dcterms:W3CDTF">2006-08-16T00:00:00Z</dcterms:created>
  <dcterms:modified xsi:type="dcterms:W3CDTF">2024-12-03T00:58:08Z</dcterms:modified>
</cp:coreProperties>
</file>