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6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21" r:id="rId2"/>
    <p:sldId id="520" r:id="rId3"/>
    <p:sldId id="497" r:id="rId4"/>
    <p:sldId id="498" r:id="rId5"/>
    <p:sldId id="499" r:id="rId6"/>
    <p:sldId id="500" r:id="rId7"/>
    <p:sldId id="501" r:id="rId8"/>
    <p:sldId id="502" r:id="rId9"/>
    <p:sldId id="503" r:id="rId10"/>
    <p:sldId id="504" r:id="rId11"/>
    <p:sldId id="403" r:id="rId12"/>
    <p:sldId id="522" r:id="rId13"/>
    <p:sldId id="475" r:id="rId14"/>
    <p:sldId id="487" r:id="rId15"/>
    <p:sldId id="345" r:id="rId16"/>
    <p:sldId id="489" r:id="rId17"/>
    <p:sldId id="494" r:id="rId18"/>
    <p:sldId id="514" r:id="rId19"/>
    <p:sldId id="404" r:id="rId20"/>
    <p:sldId id="493" r:id="rId21"/>
    <p:sldId id="511" r:id="rId22"/>
    <p:sldId id="406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26C"/>
    <a:srgbClr val="FFCCCC"/>
    <a:srgbClr val="FF9999"/>
    <a:srgbClr val="FFFFCC"/>
    <a:srgbClr val="5CBC7A"/>
    <a:srgbClr val="D19AD2"/>
    <a:srgbClr val="FF7C80"/>
    <a:srgbClr val="F2B800"/>
    <a:srgbClr val="FFFF99"/>
    <a:srgbClr val="CF9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3594" autoAdjust="0"/>
  </p:normalViewPr>
  <p:slideViewPr>
    <p:cSldViewPr>
      <p:cViewPr varScale="1">
        <p:scale>
          <a:sx n="66" d="100"/>
          <a:sy n="66" d="100"/>
        </p:scale>
        <p:origin x="76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20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90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5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86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Teacher tells pupils to put out their school things on the desk.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show the school things with the correct order. (example: Show me: pencil, eraser, pen). Who can make it fastest is the winner.</a:t>
            </a:r>
            <a:endParaRPr lang="en-US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Ask pupils to show those school things and repeat.</a:t>
            </a: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4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Teacher tells pupils to put out their school things on the desk.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them: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you have a pen/book/ruler…?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Ask pupils if they have, say: </a:t>
            </a:r>
            <a:r>
              <a:rPr lang="en-US" sz="1200" i="1" dirty="0">
                <a:effectLst/>
                <a:latin typeface="Times New Roman" panose="02020603050405020304" pitchFamily="18" charset="0"/>
              </a:rPr>
              <a:t>Yes, I do. </a:t>
            </a:r>
            <a:r>
              <a:rPr lang="en-US" sz="1200" dirty="0">
                <a:effectLst/>
                <a:latin typeface="Times New Roman" panose="02020603050405020304" pitchFamily="18" charset="0"/>
              </a:rPr>
              <a:t>/ if not:</a:t>
            </a:r>
            <a:r>
              <a:rPr lang="en-US" sz="1200" i="1" dirty="0">
                <a:effectLst/>
                <a:latin typeface="Times New Roman" panose="02020603050405020304" pitchFamily="18" charset="0"/>
              </a:rPr>
              <a:t> No, I don’t.</a:t>
            </a: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3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352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54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65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895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654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7840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143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26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44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3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3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3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 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3135085" y="571350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  <a:latin typeface="Times New Roman" panose="02020603050405020304" pitchFamily="18" charset="0"/>
              </a:rPr>
              <a:t> My Chau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3G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884660170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/>
      <p:bldP spid="43023" grpId="0"/>
      <p:bldP spid="43026" grpId="0"/>
      <p:bldP spid="430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46983" y="185594"/>
            <a:ext cx="5940519" cy="1234579"/>
          </a:xfrm>
          <a:prstGeom prst="wedgeRectCallout">
            <a:avLst>
              <a:gd name="adj1" fmla="val -39022"/>
              <a:gd name="adj2" fmla="val 62892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409533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92427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37" y="31055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79" y="480379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18" y="1596532"/>
            <a:ext cx="5097176" cy="78232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C45E76-880E-4FBC-AFC4-C919DC49E4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239">
            <a:off x="7666010" y="4350653"/>
            <a:ext cx="2952252" cy="25612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8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5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8"/>
            <a:ext cx="987552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8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>
                <a:cs typeface="Times New Roman" panose="02020603050405020304" pitchFamily="18" charset="0"/>
              </a:rPr>
              <a:t>MY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SCHOOL THINGS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4" y="1943101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2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2: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4400" b="1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Thursday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December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811977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08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138780" y="67060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5395402" y="3705269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1022985" y="3603373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8204063" y="3676198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2557854" y="3630298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634444" y="4241548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4575433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334513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245044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8" end="1518.233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52" y="5869948"/>
            <a:ext cx="609600" cy="517675"/>
          </a:xfrm>
          <a:prstGeom prst="rect">
            <a:avLst/>
          </a:prstGeom>
        </p:spPr>
      </p:pic>
      <p:pic>
        <p:nvPicPr>
          <p:cNvPr id="2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8" end="38108.2335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01" y="5348068"/>
            <a:ext cx="473682" cy="517675"/>
          </a:xfrm>
          <a:prstGeom prst="rect">
            <a:avLst/>
          </a:prstGeom>
        </p:spPr>
      </p:pic>
      <p:pic>
        <p:nvPicPr>
          <p:cNvPr id="26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76" end="24805.2335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65" y="5331447"/>
            <a:ext cx="411275" cy="517675"/>
          </a:xfrm>
          <a:prstGeom prst="rect">
            <a:avLst/>
          </a:prstGeom>
        </p:spPr>
      </p:pic>
      <p:pic>
        <p:nvPicPr>
          <p:cNvPr id="27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25" end="12172.2335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18" y="5324189"/>
            <a:ext cx="514694" cy="517675"/>
          </a:xfrm>
          <a:prstGeom prst="rect">
            <a:avLst/>
          </a:prstGeom>
        </p:spPr>
      </p:pic>
      <p:pic>
        <p:nvPicPr>
          <p:cNvPr id="29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97" end="2346.2335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78" y="5302418"/>
            <a:ext cx="568004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7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6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5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9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937137" y="403211"/>
            <a:ext cx="584398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Read and match.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/>
          <p:cNvCxnSpPr>
            <a:endCxn id="44" idx="1"/>
          </p:cNvCxnSpPr>
          <p:nvPr/>
        </p:nvCxnSpPr>
        <p:spPr>
          <a:xfrm>
            <a:off x="7828910" y="1671915"/>
            <a:ext cx="2108671" cy="38863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 0968142780"/>
          <p:cNvCxnSpPr>
            <a:endCxn id="43" idx="1"/>
          </p:cNvCxnSpPr>
          <p:nvPr/>
        </p:nvCxnSpPr>
        <p:spPr>
          <a:xfrm>
            <a:off x="7855823" y="2800763"/>
            <a:ext cx="2081758" cy="15139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ùi Liễu 0968142780"/>
          <p:cNvCxnSpPr/>
          <p:nvPr/>
        </p:nvCxnSpPr>
        <p:spPr>
          <a:xfrm flipV="1">
            <a:off x="7832793" y="2815667"/>
            <a:ext cx="2069359" cy="258931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3814091" y="6000287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d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5063215" y="6013848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6324600" y="6025499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82" y="1114221"/>
            <a:ext cx="1549846" cy="993677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844040" y="1264632"/>
            <a:ext cx="702562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cs typeface="Arial" panose="020B0604020202020204" pitchFamily="34" charset="0"/>
              </a:rPr>
              <a:t>1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 notebook?</a:t>
            </a:r>
          </a:p>
          <a:p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Yes, I do.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2675" y="3646918"/>
            <a:ext cx="7026985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cs typeface="Arial" panose="020B0604020202020204" pitchFamily="34" charset="0"/>
              </a:rPr>
              <a:t>3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an eraser?</a:t>
            </a:r>
          </a:p>
          <a:p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Yes, I do.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87853" y="4838860"/>
            <a:ext cx="698180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cs typeface="Arial" panose="020B0604020202020204" pitchFamily="34" charset="0"/>
              </a:rPr>
              <a:t>4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>
                <a:cs typeface="Arial" panose="020B0604020202020204" pitchFamily="34" charset="0"/>
              </a:rPr>
              <a:t>: </a:t>
            </a:r>
            <a:r>
              <a:rPr lang="vi-VN" sz="3200" smtClean="0">
                <a:cs typeface="Arial" panose="020B0604020202020204" pitchFamily="34" charset="0"/>
              </a:rPr>
              <a:t>Do you have a pen?</a:t>
            </a:r>
          </a:p>
          <a:p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No, I don’t. I have a pencil.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Bùi Liễu 0968142780"/>
          <p:cNvCxnSpPr>
            <a:endCxn id="2" idx="1"/>
          </p:cNvCxnSpPr>
          <p:nvPr/>
        </p:nvCxnSpPr>
        <p:spPr>
          <a:xfrm flipV="1">
            <a:off x="7869660" y="1611060"/>
            <a:ext cx="2055522" cy="260419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/>
          <p:nvPr/>
        </p:nvSpPr>
        <p:spPr>
          <a:xfrm>
            <a:off x="7579765" y="6013847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82" y="2476798"/>
            <a:ext cx="1549846" cy="954452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581" y="3836282"/>
            <a:ext cx="1549846" cy="956928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r="20812"/>
          <a:stretch/>
        </p:blipFill>
        <p:spPr>
          <a:xfrm>
            <a:off x="9937581" y="5067514"/>
            <a:ext cx="1537447" cy="981431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55" name="Oval 54"/>
          <p:cNvSpPr/>
          <p:nvPr/>
        </p:nvSpPr>
        <p:spPr>
          <a:xfrm>
            <a:off x="9859891" y="911025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862822" y="2286684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25182" y="363948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11345" y="498136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48494" y="2454976"/>
            <a:ext cx="7021166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cs typeface="Arial" panose="020B0604020202020204" pitchFamily="34" charset="0"/>
              </a:rPr>
              <a:t>2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 school bag?</a:t>
            </a:r>
          </a:p>
          <a:p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No, I don’t. I have a pencil case.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5334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C65C5-8695-4597-A0D9-E9ABE7C5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077" t="29899"/>
          <a:stretch/>
        </p:blipFill>
        <p:spPr>
          <a:xfrm>
            <a:off x="685800" y="1676400"/>
            <a:ext cx="10820400" cy="357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5143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</a:t>
            </a:r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24765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 case</a:t>
            </a:r>
            <a:endParaRPr lang="en-US" sz="32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44386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64008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83629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103251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4140" r="4814" b="2396"/>
          <a:stretch/>
        </p:blipFill>
        <p:spPr>
          <a:xfrm rot="16527887">
            <a:off x="10302215" y="2907891"/>
            <a:ext cx="1354811" cy="668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6734">
            <a:off x="8485889" y="2762729"/>
            <a:ext cx="928523" cy="959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20543"/>
          <a:stretch/>
        </p:blipFill>
        <p:spPr>
          <a:xfrm rot="1966449">
            <a:off x="6517543" y="2601948"/>
            <a:ext cx="1155443" cy="12805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432195" y="226422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2433058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4381074" y="2264229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6345287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8319628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10251555" y="2230440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8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6023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25644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45266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64887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84509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104130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5" b="16413"/>
          <a:stretch/>
        </p:blipFill>
        <p:spPr>
          <a:xfrm rot="16527887">
            <a:off x="10574810" y="2742258"/>
            <a:ext cx="955421" cy="614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6" b="11215"/>
          <a:stretch/>
        </p:blipFill>
        <p:spPr>
          <a:xfrm rot="633382">
            <a:off x="8513360" y="2916555"/>
            <a:ext cx="1104724" cy="477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09" y="2589157"/>
            <a:ext cx="1367052" cy="72564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534543" y="2073616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2530371" y="203750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4462753" y="2011238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6421557" y="204409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8417325" y="201826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10340085" y="2044097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9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6023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25644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45266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ruler</a:t>
            </a:r>
            <a:endParaRPr lang="en-US" sz="2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64887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84509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104130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461">
            <a:off x="10554159" y="2522073"/>
            <a:ext cx="1026911" cy="1026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382">
            <a:off x="8547042" y="2557885"/>
            <a:ext cx="956189" cy="956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55" y="2484252"/>
            <a:ext cx="1130097" cy="113009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521471" y="2008695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2482062" y="2008694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4510156" y="2044098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6413623" y="203750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8364863" y="2023736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10339549" y="2061683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819400" y="20574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3048000" y="1676400"/>
            <a:ext cx="6019800" cy="298236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905000" y="3356572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pic>
        <p:nvPicPr>
          <p:cNvPr id="3" name="Happy Background Music - Sunny Side Up by Alu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5530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2194960" y="3525679"/>
            <a:ext cx="1377246" cy="11948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5037285" y="3401622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500179" y="3195973"/>
            <a:ext cx="1158760" cy="108413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3745850-02F2-458D-9AEE-8820A2D90F27}"/>
              </a:ext>
            </a:extLst>
          </p:cNvPr>
          <p:cNvSpPr/>
          <p:nvPr/>
        </p:nvSpPr>
        <p:spPr>
          <a:xfrm>
            <a:off x="8728432" y="182676"/>
            <a:ext cx="3087794" cy="1628505"/>
          </a:xfrm>
          <a:prstGeom prst="wedgeRectCallout">
            <a:avLst>
              <a:gd name="adj1" fmla="val 40192"/>
              <a:gd name="adj2" fmla="val 124101"/>
            </a:avLst>
          </a:prstGeom>
          <a:solidFill>
            <a:srgbClr val="00B050">
              <a:alpha val="7098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pc="-150" dirty="0"/>
              <a:t>Show me: pencil, eraser, pen!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8FFD05-B3BF-4D27-A6FD-1B9BD2D1624B}"/>
              </a:ext>
            </a:extLst>
          </p:cNvPr>
          <p:cNvSpPr/>
          <p:nvPr/>
        </p:nvSpPr>
        <p:spPr>
          <a:xfrm>
            <a:off x="948519" y="730035"/>
            <a:ext cx="3053175" cy="1179796"/>
          </a:xfrm>
          <a:prstGeom prst="wedgeRectCallout">
            <a:avLst>
              <a:gd name="adj1" fmla="val -36747"/>
              <a:gd name="adj2" fmla="val 120533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C8C145-F6CF-4AEC-B22E-9DE5883E84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43" y="3580927"/>
            <a:ext cx="1287282" cy="1088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7DBC22-57E4-4748-B1D9-7DBCEB670C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17" y="3738041"/>
            <a:ext cx="1015902" cy="863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616FCE-B291-44DE-BE0C-7BAF520C05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3445645"/>
            <a:ext cx="1287282" cy="10882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6FD16E-3A27-45FC-9528-F7EE04EFB4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0971">
            <a:off x="5041338" y="3362965"/>
            <a:ext cx="1377246" cy="1194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59E6AD-62F6-453B-AF14-6ADF90F605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7734">
            <a:off x="8940065" y="3033696"/>
            <a:ext cx="1377246" cy="1194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9D455D-9980-41C9-A2FB-43C15DA4E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871627" y="3195972"/>
            <a:ext cx="1158760" cy="1084136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20C0A81-D18E-41DA-88B3-7E9E1FB60E3B}"/>
              </a:ext>
            </a:extLst>
          </p:cNvPr>
          <p:cNvSpPr/>
          <p:nvPr/>
        </p:nvSpPr>
        <p:spPr>
          <a:xfrm>
            <a:off x="4205798" y="996929"/>
            <a:ext cx="3053175" cy="1179796"/>
          </a:xfrm>
          <a:prstGeom prst="wedgeRectCallout">
            <a:avLst>
              <a:gd name="adj1" fmla="val -36747"/>
              <a:gd name="adj2" fmla="val 120533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A8486C5D-DC1F-45F4-BE0C-6A04626F72FD}"/>
              </a:ext>
            </a:extLst>
          </p:cNvPr>
          <p:cNvSpPr/>
          <p:nvPr/>
        </p:nvSpPr>
        <p:spPr>
          <a:xfrm>
            <a:off x="7406413" y="1773747"/>
            <a:ext cx="3053175" cy="1179796"/>
          </a:xfrm>
          <a:prstGeom prst="wedgeRectCallout">
            <a:avLst>
              <a:gd name="adj1" fmla="val 1937"/>
              <a:gd name="adj2" fmla="val 89854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24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6A6E30-1047-413C-9F05-608787ACC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933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61405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0C08C2-2F22-4DE0-9FB1-B0B3E0E79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4" y="4380380"/>
            <a:ext cx="866487" cy="577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5260587" y="3969100"/>
            <a:ext cx="1377246" cy="11948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E8274C-500F-4A1F-AB25-DFA0164A21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2093653" y="4222381"/>
            <a:ext cx="887507" cy="7630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003D54-030F-436A-8E11-1A0463D74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0" y="4315089"/>
            <a:ext cx="866487" cy="577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782438" y="4061850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736360" y="3929043"/>
            <a:ext cx="1158760" cy="1084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704300-8FE6-48F6-BF7D-C27301FDC4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9363176" y="4180319"/>
            <a:ext cx="887507" cy="76307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3745850-02F2-458D-9AEE-8820A2D90F27}"/>
              </a:ext>
            </a:extLst>
          </p:cNvPr>
          <p:cNvSpPr/>
          <p:nvPr/>
        </p:nvSpPr>
        <p:spPr>
          <a:xfrm>
            <a:off x="7792790" y="648176"/>
            <a:ext cx="2553977" cy="1075518"/>
          </a:xfrm>
          <a:prstGeom prst="wedgeRectCallout">
            <a:avLst>
              <a:gd name="adj1" fmla="val 70136"/>
              <a:gd name="adj2" fmla="val 197438"/>
            </a:avLst>
          </a:prstGeom>
          <a:solidFill>
            <a:srgbClr val="00B050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 have a ruler?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8FFD05-B3BF-4D27-A6FD-1B9BD2D1624B}"/>
              </a:ext>
            </a:extLst>
          </p:cNvPr>
          <p:cNvSpPr/>
          <p:nvPr/>
        </p:nvSpPr>
        <p:spPr>
          <a:xfrm>
            <a:off x="702546" y="1494942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id="{57B734B3-8298-4476-B201-6DED659DF486}"/>
              </a:ext>
            </a:extLst>
          </p:cNvPr>
          <p:cNvSpPr/>
          <p:nvPr/>
        </p:nvSpPr>
        <p:spPr>
          <a:xfrm>
            <a:off x="7027146" y="1964771"/>
            <a:ext cx="2519359" cy="693713"/>
          </a:xfrm>
          <a:prstGeom prst="wedgeRectCallout">
            <a:avLst>
              <a:gd name="adj1" fmla="val -17288"/>
              <a:gd name="adj2" fmla="val 153747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id="{25BD43BC-591E-477A-A10A-0130DA2B1F19}"/>
              </a:ext>
            </a:extLst>
          </p:cNvPr>
          <p:cNvSpPr/>
          <p:nvPr/>
        </p:nvSpPr>
        <p:spPr>
          <a:xfrm>
            <a:off x="4247668" y="973077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1288794" y="452070"/>
            <a:ext cx="5940519" cy="967154"/>
          </a:xfrm>
          <a:prstGeom prst="wedgeRectCallout">
            <a:avLst>
              <a:gd name="adj1" fmla="val -44457"/>
              <a:gd name="adj2" fmla="val 85681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F480E-9E11-4411-8319-952C3585D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088" y="1766352"/>
            <a:ext cx="5940520" cy="928206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08B61BE-91C7-40DB-BA4E-5D0A48BC8E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411">
            <a:off x="5718528" y="4379008"/>
            <a:ext cx="3306081" cy="3093171"/>
          </a:xfrm>
          <a:prstGeom prst="rect">
            <a:avLst/>
          </a:prstGeom>
        </p:spPr>
      </p:pic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533228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72419" y="3091176"/>
            <a:ext cx="3454120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67" y="30902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96" y="476039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56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972974" y="116305"/>
            <a:ext cx="5940519" cy="967154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ruler?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F480E-9E11-4411-8319-952C3585D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088" y="1766352"/>
            <a:ext cx="5940520" cy="9282060"/>
          </a:xfrm>
          <a:prstGeom prst="rect">
            <a:avLst/>
          </a:prstGeom>
        </p:spPr>
      </p:pic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69581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41439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95" y="493295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04" y="30396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D97F22-1F47-4733-A842-B5AE346BB2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5553787" y="5248287"/>
            <a:ext cx="2719413" cy="18129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76508" y="1299111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18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978527" y="184578"/>
            <a:ext cx="5940519" cy="967154"/>
          </a:xfrm>
          <a:prstGeom prst="wedgeRectCallout">
            <a:avLst>
              <a:gd name="adj1" fmla="val -38431"/>
              <a:gd name="adj2" fmla="val 83863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book?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7161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6089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45" y="483203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57" y="309933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A302530-A728-45A5-852F-EF132435DA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7304">
            <a:off x="7863288" y="3918238"/>
            <a:ext cx="2439877" cy="21167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3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24807" y="361954"/>
            <a:ext cx="6385513" cy="967154"/>
          </a:xfrm>
          <a:prstGeom prst="wedgeRectCallout">
            <a:avLst>
              <a:gd name="adj1" fmla="val -40005"/>
              <a:gd name="adj2" fmla="val 80226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an eraser?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7161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6089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10" y="483042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22" y="309772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635B39-A301-44C0-8340-47F0190AC4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8732">
            <a:off x="7989526" y="4979543"/>
            <a:ext cx="2043135" cy="13620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3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381000" y="185046"/>
            <a:ext cx="7199993" cy="1173596"/>
          </a:xfrm>
          <a:prstGeom prst="wedgeRectCallout">
            <a:avLst>
              <a:gd name="adj1" fmla="val -36026"/>
              <a:gd name="adj2" fmla="val 69199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 case?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818854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659343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73" y="311345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15" y="481172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48" y="2284782"/>
            <a:ext cx="5097176" cy="78232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2B96B9-A4BF-47BA-B284-4A8213F2F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462">
            <a:off x="7266516" y="4736704"/>
            <a:ext cx="4074349" cy="27206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01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48253" y="115137"/>
            <a:ext cx="7058845" cy="967154"/>
          </a:xfrm>
          <a:prstGeom prst="wedgeRectCallout">
            <a:avLst>
              <a:gd name="adj1" fmla="val -38894"/>
              <a:gd name="adj2" fmla="val 85681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 case?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82948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66952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76" y="4798327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88" y="30656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609CE0-3729-463E-896E-23D40C2FC8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537">
            <a:off x="8051553" y="4307905"/>
            <a:ext cx="2052815" cy="19206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06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877207" y="116453"/>
            <a:ext cx="5940519" cy="1173596"/>
          </a:xfrm>
          <a:prstGeom prst="wedgeRectCallout">
            <a:avLst>
              <a:gd name="adj1" fmla="val -36950"/>
              <a:gd name="adj2" fmla="val 69199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ruler?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818854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659343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42" y="313904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84" y="483732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48" y="2284782"/>
            <a:ext cx="5097176" cy="78232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C5D73D-FDEB-4618-AD69-D94972515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8055103" y="4879249"/>
            <a:ext cx="3063916" cy="26343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5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610</Words>
  <Application>Microsoft Office PowerPoint</Application>
  <PresentationFormat>Widescreen</PresentationFormat>
  <Paragraphs>119</Paragraphs>
  <Slides>23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Aharoni</vt:lpstr>
      <vt:lpstr>Arial</vt:lpstr>
      <vt:lpstr>Berlin Sans FB Demi</vt:lpstr>
      <vt:lpstr>Calibri</vt:lpstr>
      <vt:lpstr>Century Schoolbook</vt:lpstr>
      <vt:lpstr>Fredoka One</vt:lpstr>
      <vt:lpstr>Impact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350</cp:revision>
  <dcterms:created xsi:type="dcterms:W3CDTF">2006-08-16T00:00:00Z</dcterms:created>
  <dcterms:modified xsi:type="dcterms:W3CDTF">2024-12-01T13:09:13Z</dcterms:modified>
</cp:coreProperties>
</file>