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38" r:id="rId3"/>
    <p:sldId id="413" r:id="rId5"/>
    <p:sldId id="484" r:id="rId6"/>
    <p:sldId id="485" r:id="rId7"/>
    <p:sldId id="486" r:id="rId8"/>
    <p:sldId id="494" r:id="rId9"/>
    <p:sldId id="495" r:id="rId10"/>
    <p:sldId id="496" r:id="rId11"/>
    <p:sldId id="497" r:id="rId12"/>
    <p:sldId id="498" r:id="rId13"/>
    <p:sldId id="499" r:id="rId14"/>
    <p:sldId id="500" r:id="rId15"/>
    <p:sldId id="501" r:id="rId16"/>
    <p:sldId id="493" r:id="rId17"/>
    <p:sldId id="474" r:id="rId18"/>
    <p:sldId id="339" r:id="rId19"/>
    <p:sldId id="415" r:id="rId20"/>
    <p:sldId id="416" r:id="rId21"/>
    <p:sldId id="369" r:id="rId22"/>
    <p:sldId id="382" r:id="rId23"/>
    <p:sldId id="440" r:id="rId24"/>
    <p:sldId id="434" r:id="rId25"/>
    <p:sldId id="384" r:id="rId26"/>
    <p:sldId id="383" r:id="rId27"/>
    <p:sldId id="386" r:id="rId28"/>
    <p:sldId id="389" r:id="rId29"/>
    <p:sldId id="462" r:id="rId30"/>
    <p:sldId id="390" r:id="rId31"/>
    <p:sldId id="387" r:id="rId32"/>
    <p:sldId id="511" r:id="rId33"/>
    <p:sldId id="343" r:id="rId34"/>
    <p:sldId id="399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1" userDrawn="1">
          <p15:clr>
            <a:srgbClr val="A4A3A4"/>
          </p15:clr>
        </p15:guide>
        <p15:guide id="2" pos="37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FF99"/>
    <a:srgbClr val="FF7C80"/>
    <a:srgbClr val="FFCC99"/>
    <a:srgbClr val="FF99CC"/>
    <a:srgbClr val="D19AD2"/>
    <a:srgbClr val="FFFFCC"/>
    <a:srgbClr val="F0926C"/>
    <a:srgbClr val="CF94D0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4" autoAdjust="0"/>
    <p:restoredTop sz="93594" autoAdjust="0"/>
  </p:normalViewPr>
  <p:slideViewPr>
    <p:cSldViewPr showGuides="1">
      <p:cViewPr varScale="1">
        <p:scale>
          <a:sx n="69" d="100"/>
          <a:sy n="69" d="100"/>
        </p:scale>
        <p:origin x="228" y="60"/>
      </p:cViewPr>
      <p:guideLst>
        <p:guide orient="horz" pos="2241"/>
        <p:guide pos="37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Facebook:</a:t>
            </a:r>
            <a:r>
              <a:rPr lang="en-US" baseline="0" smtClean="0"/>
              <a:t> </a:t>
            </a:r>
            <a:r>
              <a:rPr lang="en-US" smtClean="0"/>
              <a:t>Bùi</a:t>
            </a:r>
            <a:r>
              <a:rPr lang="en-US" baseline="0" smtClean="0"/>
              <a:t> Liễu </a:t>
            </a:r>
            <a:endParaRPr lang="en-US" baseline="0" smtClean="0"/>
          </a:p>
          <a:p>
            <a:r>
              <a:rPr lang="en-US" baseline="0" smtClean="0"/>
              <a:t>0968142780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  <a:endParaRPr lang="en-US" baseline="0" smtClean="0"/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3.png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19.jpe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jpe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4.wav"/><Relationship Id="rId11" Type="http://schemas.openxmlformats.org/officeDocument/2006/relationships/audio" Target="../media/audio1.wav"/><Relationship Id="rId10" Type="http://schemas.openxmlformats.org/officeDocument/2006/relationships/audio" Target="../media/audio3.wav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25.jpe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18.xml"/><Relationship Id="rId11" Type="http://schemas.openxmlformats.org/officeDocument/2006/relationships/audio" Target="../media/audio4.wav"/><Relationship Id="rId10" Type="http://schemas.openxmlformats.org/officeDocument/2006/relationships/audio" Target="../media/audio1.wav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9.xml"/><Relationship Id="rId6" Type="http://schemas.openxmlformats.org/officeDocument/2006/relationships/audio" Target="../media/audio4.wav"/><Relationship Id="rId5" Type="http://schemas.openxmlformats.org/officeDocument/2006/relationships/image" Target="../media/image29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microsoft.com/office/2007/relationships/media" Target="../media/audio8.wav"/><Relationship Id="rId3" Type="http://schemas.openxmlformats.org/officeDocument/2006/relationships/audio" Target="../media/audio8.wav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microsoft.com/office/2007/relationships/media" Target="../media/audio9.wav"/><Relationship Id="rId3" Type="http://schemas.openxmlformats.org/officeDocument/2006/relationships/audio" Target="../media/audio9.wav"/><Relationship Id="rId2" Type="http://schemas.openxmlformats.org/officeDocument/2006/relationships/image" Target="../media/image37.jpe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microsoft.com/office/2007/relationships/media" Target="../media/audio10.wav"/><Relationship Id="rId3" Type="http://schemas.openxmlformats.org/officeDocument/2006/relationships/audio" Target="../media/audio10.wav"/><Relationship Id="rId2" Type="http://schemas.openxmlformats.org/officeDocument/2006/relationships/image" Target="../media/image38.jpe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microsoft.com/office/2007/relationships/media" Target="../media/audio11.wav"/><Relationship Id="rId3" Type="http://schemas.openxmlformats.org/officeDocument/2006/relationships/audio" Target="../media/audio11.wav"/><Relationship Id="rId2" Type="http://schemas.openxmlformats.org/officeDocument/2006/relationships/image" Target="../media/image39.jpeg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microsoft.com/office/2007/relationships/media" Target="../media/audio12.wav"/><Relationship Id="rId3" Type="http://schemas.openxmlformats.org/officeDocument/2006/relationships/audio" Target="../media/audio12.wav"/><Relationship Id="rId2" Type="http://schemas.openxmlformats.org/officeDocument/2006/relationships/image" Target="../media/image40.jpeg"/><Relationship Id="rId1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0.wav"/><Relationship Id="rId8" Type="http://schemas.openxmlformats.org/officeDocument/2006/relationships/image" Target="../media/image36.png"/><Relationship Id="rId7" Type="http://schemas.microsoft.com/office/2007/relationships/media" Target="../media/audio9.wav"/><Relationship Id="rId6" Type="http://schemas.openxmlformats.org/officeDocument/2006/relationships/audio" Target="../media/audio9.wav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15.xml"/><Relationship Id="rId16" Type="http://schemas.microsoft.com/office/2007/relationships/media" Target="../media/audio8.wav"/><Relationship Id="rId15" Type="http://schemas.openxmlformats.org/officeDocument/2006/relationships/audio" Target="../media/audio8.wav"/><Relationship Id="rId14" Type="http://schemas.microsoft.com/office/2007/relationships/media" Target="../media/audio12.wav"/><Relationship Id="rId13" Type="http://schemas.openxmlformats.org/officeDocument/2006/relationships/audio" Target="../media/audio12.wav"/><Relationship Id="rId12" Type="http://schemas.microsoft.com/office/2007/relationships/media" Target="../media/audio11.wav"/><Relationship Id="rId11" Type="http://schemas.openxmlformats.org/officeDocument/2006/relationships/audio" Target="../media/audio11.wav"/><Relationship Id="rId10" Type="http://schemas.microsoft.com/office/2007/relationships/media" Target="../media/audio10.wav"/><Relationship Id="rId1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9" Type="http://schemas.microsoft.com/office/2007/relationships/media" Target="../media/audio12.wav"/><Relationship Id="rId8" Type="http://schemas.openxmlformats.org/officeDocument/2006/relationships/audio" Target="../media/audio12.wav"/><Relationship Id="rId7" Type="http://schemas.microsoft.com/office/2007/relationships/media" Target="../media/audio11.wav"/><Relationship Id="rId6" Type="http://schemas.openxmlformats.org/officeDocument/2006/relationships/audio" Target="../media/audio11.wav"/><Relationship Id="rId5" Type="http://schemas.microsoft.com/office/2007/relationships/media" Target="../media/audio10.wav"/><Relationship Id="rId4" Type="http://schemas.openxmlformats.org/officeDocument/2006/relationships/audio" Target="../media/audio10.wav"/><Relationship Id="rId3" Type="http://schemas.openxmlformats.org/officeDocument/2006/relationships/image" Target="../media/image36.png"/><Relationship Id="rId2" Type="http://schemas.microsoft.com/office/2007/relationships/media" Target="../media/audio9.wav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5.xml"/><Relationship Id="rId11" Type="http://schemas.microsoft.com/office/2007/relationships/media" Target="../media/audio8.wav"/><Relationship Id="rId10" Type="http://schemas.openxmlformats.org/officeDocument/2006/relationships/audio" Target="../media/audio8.wav"/><Relationship Id="rId1" Type="http://schemas.openxmlformats.org/officeDocument/2006/relationships/audio" Target="../media/audio9.wav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audio" Target="../media/audio13.wav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microsoft.com/office/2007/relationships/media" Target="../media/audio14.wav"/><Relationship Id="rId5" Type="http://schemas.openxmlformats.org/officeDocument/2006/relationships/audio" Target="NULL" TargetMode="Externa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17.pn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18.pn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19.jpe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20.pn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21.jpeg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18.xml"/><Relationship Id="rId10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32113" y="1985653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2376458" y="2097329"/>
            <a:ext cx="609600" cy="546090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9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2895600" y="1698240"/>
            <a:ext cx="803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Colours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534786" y="2837041"/>
            <a:ext cx="442477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 ( 1, 2, 3 )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9" name="Picture 2" descr="https://s.sachmem.vn/public/dics_stable/TA3SHSDEMO/colour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47378"/>
            <a:ext cx="2752060" cy="27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303180" y="4419600"/>
            <a:ext cx="7646362" cy="2620555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109923" y="1138922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09923" y="2345586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57935" y="4852714"/>
            <a:ext cx="5548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 eraser?</a:t>
            </a:r>
            <a:endParaRPr 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_________.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73" y="4848572"/>
            <a:ext cx="1908737" cy="1908737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303180" y="4419600"/>
            <a:ext cx="7646362" cy="2620555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109923" y="1138922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09923" y="2345586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16679" y="4886926"/>
            <a:ext cx="5548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ruler?</a:t>
            </a:r>
            <a:endParaRPr 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_______________.</a:t>
            </a:r>
            <a:endParaRPr 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59" y="4870710"/>
            <a:ext cx="1951781" cy="1767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04" y="5826603"/>
            <a:ext cx="791353" cy="692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99" y="5894748"/>
            <a:ext cx="2182557" cy="1926503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1981200" y="4380333"/>
            <a:ext cx="8458200" cy="2643338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185894" y="2424895"/>
            <a:ext cx="4344885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85894" y="1209496"/>
            <a:ext cx="4344885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E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1920" y="5561597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a song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264306" y="2433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2 Rectángulo"/>
          <p:cNvSpPr/>
          <p:nvPr/>
        </p:nvSpPr>
        <p:spPr>
          <a:xfrm>
            <a:off x="4545941" y="4850934"/>
            <a:ext cx="61459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notebook?</a:t>
            </a:r>
            <a:endParaRPr 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___________.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40" y="4758055"/>
            <a:ext cx="1927804" cy="1940083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303180" y="4419600"/>
            <a:ext cx="8364820" cy="2620555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109923" y="1138922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09923" y="2345586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16678" y="4886926"/>
            <a:ext cx="69895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school bag?</a:t>
            </a:r>
            <a:endParaRPr 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_______________.</a:t>
            </a:r>
            <a:endParaRPr 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6" t="27285" r="1603" b="28214"/>
          <a:stretch>
            <a:fillRect/>
          </a:stretch>
        </p:blipFill>
        <p:spPr>
          <a:xfrm>
            <a:off x="10976533" y="5867399"/>
            <a:ext cx="897039" cy="897037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63" y="5660298"/>
            <a:ext cx="998047" cy="880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80" y="4556025"/>
            <a:ext cx="2438401" cy="2438401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2888" y="402659"/>
            <a:ext cx="1089883" cy="195275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52" y="305322"/>
            <a:ext cx="3622468" cy="41001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8" y="851009"/>
            <a:ext cx="624176" cy="6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 Rectángulo"/>
          <p:cNvSpPr/>
          <p:nvPr/>
        </p:nvSpPr>
        <p:spPr>
          <a:xfrm>
            <a:off x="-3613589" y="9440032"/>
            <a:ext cx="19419177" cy="1405112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 wrap="square">
            <a:prstTxWarp prst="textArchDow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>
              <a:defRPr/>
            </a:pPr>
            <a:r>
              <a:rPr lang="en-US" sz="956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TIME’S UP!</a:t>
            </a:r>
            <a:endParaRPr lang="es-ES" sz="956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106011" y="8575303"/>
            <a:ext cx="1000915" cy="582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185" b="1" dirty="0">
                <a:solidFill>
                  <a:schemeClr val="bg1"/>
                </a:solidFill>
              </a:rPr>
              <a:t>PLAY</a:t>
            </a:r>
            <a:endParaRPr lang="en-US" sz="3185" b="1" dirty="0">
              <a:solidFill>
                <a:schemeClr val="bg1"/>
              </a:solidFill>
            </a:endParaRPr>
          </a:p>
        </p:txBody>
      </p:sp>
      <p:pic>
        <p:nvPicPr>
          <p:cNvPr id="1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552" y="5507906"/>
            <a:ext cx="850378" cy="856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2288" y="4179618"/>
            <a:ext cx="7502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CONGRATULATION!</a:t>
            </a:r>
            <a:endParaRPr lang="vi-VN" sz="6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>
    <p:push dir="u"/>
    <p:sndAc>
      <p:stSnd>
        <p:snd r:embed="rId6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 flipH="1">
            <a:off x="3657600" y="1113215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Look,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 listen and repeat.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grpSp>
        <p:nvGrpSpPr>
          <p:cNvPr id="7" name="Bùi Liễu 0968142780"/>
          <p:cNvGrpSpPr/>
          <p:nvPr/>
        </p:nvGrpSpPr>
        <p:grpSpPr>
          <a:xfrm flipV="1">
            <a:off x="2551635" y="-1043771"/>
            <a:ext cx="920846" cy="1494499"/>
            <a:chOff x="1547664" y="32770"/>
            <a:chExt cx="1217765" cy="1918701"/>
          </a:xfrm>
          <a:noFill/>
          <a:effectLst/>
        </p:grpSpPr>
        <p:sp>
          <p:nvSpPr>
            <p:cNvPr id="8" name="Bùi Liễu 0968142780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Bùi Liễu 0968142780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2498685" y="2034074"/>
            <a:ext cx="920845" cy="838303"/>
            <a:chOff x="2245680" y="-1058671"/>
            <a:chExt cx="1108720" cy="1091470"/>
          </a:xfrm>
        </p:grpSpPr>
        <p:sp>
          <p:nvSpPr>
            <p:cNvPr id="18" name="Bùi Liễu 0968142780"/>
            <p:cNvSpPr/>
            <p:nvPr/>
          </p:nvSpPr>
          <p:spPr>
            <a:xfrm>
              <a:off x="2245680" y="-1058671"/>
              <a:ext cx="1108720" cy="957987"/>
            </a:xfrm>
            <a:prstGeom prst="hear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kern="0">
                  <a:solidFill>
                    <a:sysClr val="window" lastClr="FFFFFF"/>
                  </a:solidFill>
                  <a:latin typeface="Calibri" panose="020F0502020204030204"/>
                  <a:ea typeface="Microsoft YaHei" panose="020B0503020204020204" charset="-122"/>
                </a:rPr>
                <a:t>2</a:t>
              </a:r>
              <a:endPara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Bùi Liễu 0968142780"/>
            <p:cNvSpPr/>
            <p:nvPr/>
          </p:nvSpPr>
          <p:spPr>
            <a:xfrm flipV="1">
              <a:off x="2573356" y="-1033868"/>
              <a:ext cx="226684" cy="1066667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no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Bùi Liễu 0968142780"/>
          <p:cNvSpPr/>
          <p:nvPr/>
        </p:nvSpPr>
        <p:spPr>
          <a:xfrm>
            <a:off x="2502250" y="2881741"/>
            <a:ext cx="920845" cy="81957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>
                <a:solidFill>
                  <a:sysClr val="window" lastClr="FFFFFF"/>
                </a:solidFill>
                <a:latin typeface="Calibri" panose="020F0502020204030204"/>
                <a:ea typeface="Microsoft YaHei" panose="020B0503020204020204" charset="-122"/>
              </a:rPr>
              <a:t>3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2502249" y="3766004"/>
            <a:ext cx="920845" cy="81957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>
                <a:solidFill>
                  <a:sysClr val="window" lastClr="FFFFFF"/>
                </a:solidFill>
                <a:latin typeface="Calibri" panose="020F0502020204030204"/>
                <a:ea typeface="Microsoft YaHei" panose="020B0503020204020204" charset="-122"/>
              </a:rPr>
              <a:t>4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2518552" y="4650267"/>
            <a:ext cx="920845" cy="81957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>
                <a:solidFill>
                  <a:sysClr val="window" lastClr="FFFFFF"/>
                </a:solidFill>
                <a:latin typeface="Calibri" panose="020F0502020204030204"/>
                <a:ea typeface="Microsoft YaHei" panose="020B0503020204020204" charset="-122"/>
              </a:rPr>
              <a:t>5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2502248" y="5534530"/>
            <a:ext cx="920845" cy="81957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>
                <a:solidFill>
                  <a:sysClr val="window" lastClr="FFFFFF"/>
                </a:solidFill>
                <a:latin typeface="Calibri" panose="020F0502020204030204"/>
                <a:ea typeface="Microsoft YaHei" panose="020B0503020204020204" charset="-122"/>
              </a:rPr>
              <a:t>6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23" name="Bùi Liễu 0968142780"/>
          <p:cNvSpPr/>
          <p:nvPr/>
        </p:nvSpPr>
        <p:spPr>
          <a:xfrm flipH="1">
            <a:off x="3657600" y="2041474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Listen,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 point and say.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4" name="Bùi Liễu 0968142780"/>
          <p:cNvSpPr/>
          <p:nvPr/>
        </p:nvSpPr>
        <p:spPr>
          <a:xfrm flipH="1">
            <a:off x="3657600" y="2925512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Let’s talk.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5" name="Bùi Liễu 0968142780"/>
          <p:cNvSpPr/>
          <p:nvPr/>
        </p:nvSpPr>
        <p:spPr>
          <a:xfrm flipH="1">
            <a:off x="3657600" y="3810000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Listen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 and tick.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6" name="Bùi Liễu 0968142780"/>
          <p:cNvSpPr/>
          <p:nvPr/>
        </p:nvSpPr>
        <p:spPr>
          <a:xfrm flipH="1">
            <a:off x="3657600" y="4661990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Look,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 complete and read.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7" name="Bùi Liễu 0968142780"/>
          <p:cNvSpPr/>
          <p:nvPr/>
        </p:nvSpPr>
        <p:spPr>
          <a:xfrm flipH="1">
            <a:off x="3633395" y="5578301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Let’s play.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8" name="Bùi Liễu 0968142780"/>
          <p:cNvSpPr/>
          <p:nvPr/>
        </p:nvSpPr>
        <p:spPr>
          <a:xfrm>
            <a:off x="2502248" y="1097359"/>
            <a:ext cx="920845" cy="819576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1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181600" y="327640"/>
            <a:ext cx="2362200" cy="6656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Contents</a:t>
            </a:r>
            <a:endParaRPr lang="vi-VN"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/>
          <p:nvPr/>
        </p:nvSpPr>
        <p:spPr>
          <a:xfrm>
            <a:off x="990600" y="490762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19600" y="5759309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4292358" y="57855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658461" y="5803399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809" y="1674211"/>
            <a:ext cx="5661540" cy="3975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654162"/>
            <a:ext cx="5738949" cy="4173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82600"/>
            <a:ext cx="8915400" cy="5365799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  <a:endParaRPr lang="en-US"/>
          </a:p>
          <a:p>
            <a:r>
              <a:rPr lang="en-US"/>
              <a:t>0968142780</a:t>
            </a:r>
            <a:endParaRPr lang="en-US"/>
          </a:p>
        </p:txBody>
      </p:sp>
      <p:sp>
        <p:nvSpPr>
          <p:cNvPr id="16" name="Google Shape;719;p38"/>
          <p:cNvSpPr txBox="1"/>
          <p:nvPr/>
        </p:nvSpPr>
        <p:spPr>
          <a:xfrm>
            <a:off x="838200" y="304800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95800" y="882600"/>
            <a:ext cx="4800599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 eraser?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5117044" y="5257800"/>
            <a:ext cx="3958702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3914"/>
            <a:ext cx="9220200" cy="5258286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  <a:endParaRPr lang="en-US"/>
          </a:p>
          <a:p>
            <a:r>
              <a:rPr lang="en-US"/>
              <a:t>0968142780</a:t>
            </a:r>
            <a:endParaRPr lang="en-US"/>
          </a:p>
        </p:txBody>
      </p:sp>
      <p:sp>
        <p:nvSpPr>
          <p:cNvPr id="16" name="Google Shape;719;p38"/>
          <p:cNvSpPr txBox="1"/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543201" y="4953000"/>
            <a:ext cx="19468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 smtClean="0">
              <a:latin typeface="Arial" panose="020B0604020202020204"/>
              <a:cs typeface="Calibri" panose="020F0502020204030204" charset="0"/>
            </a:endParaRPr>
          </a:p>
          <a:p>
            <a:r>
              <a:rPr lang="vi-VN" sz="3200" b="1" smtClean="0">
                <a:latin typeface="Arial" panose="020B0604020202020204"/>
                <a:cs typeface="Calibri" panose="020F0502020204030204" charset="0"/>
              </a:rPr>
              <a:t>It’s blue.</a:t>
            </a:r>
            <a:r>
              <a:rPr lang="vi-VN" sz="3200" b="1">
                <a:latin typeface="Arial" panose="020B0604020202020204"/>
                <a:cs typeface="Calibri" panose="020F0502020204030204" charset="0"/>
              </a:rPr>
              <a:t> </a:t>
            </a:r>
            <a:endParaRPr lang="vi-VN" sz="3200" b="1" smtClean="0">
              <a:latin typeface="Arial" panose="020B0604020202020204"/>
              <a:cs typeface="Calibri" panose="020F050202020403020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704876" y="1199326"/>
            <a:ext cx="373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latin typeface="Arial" panose="020B0604020202020204"/>
                <a:cs typeface="Calibri" panose="020F0502020204030204" charset="0"/>
              </a:rPr>
              <a:t>What colour is it?</a:t>
            </a:r>
            <a:endParaRPr lang="vi-VN" sz="3200" b="1" smtClean="0">
              <a:latin typeface="Arial" panose="020B0604020202020204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>
            <a:fillRect/>
          </a:stretch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429000" y="28194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endParaRPr lang="en-US" sz="96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" name="Cartoon Music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0" y="3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00" numSld="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078991" y="2286000"/>
            <a:ext cx="277351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colour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757857" y="3359784"/>
            <a:ext cx="141577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/ˈkʌlə/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501387" y="3993822"/>
            <a:ext cx="192873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màu sắc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s.sachmem.vn/public/dics_stable/TA3SHSDEMO/colou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15" y="18288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lou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935728"/>
            <a:ext cx="304799" cy="244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502179" y="2286000"/>
            <a:ext cx="1927131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blue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873272" y="3359785"/>
            <a:ext cx="118494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/bluː</a:t>
            </a:r>
            <a:r>
              <a:rPr lang="vi-VN" sz="3600" b="0" smtClean="0">
                <a:solidFill>
                  <a:schemeClr val="tx1"/>
                </a:solidFill>
              </a:rPr>
              <a:t>/</a:t>
            </a:r>
            <a:endParaRPr lang="vi-VN" sz="3600" b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6631756" y="3993822"/>
            <a:ext cx="366799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màu xanh da trời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66977"/>
            <a:ext cx="4800600" cy="4781398"/>
          </a:xfrm>
          <a:prstGeom prst="rect">
            <a:avLst/>
          </a:prstGeom>
        </p:spPr>
      </p:pic>
      <p:pic>
        <p:nvPicPr>
          <p:cNvPr id="4" name="Blu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897628"/>
            <a:ext cx="399852" cy="320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098740" y="2334517"/>
            <a:ext cx="272542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brown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647762" y="3408301"/>
            <a:ext cx="16273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braʊn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471441" y="4042339"/>
            <a:ext cx="198003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màu nâu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15231"/>
            <a:ext cx="4249468" cy="4232470"/>
          </a:xfrm>
          <a:prstGeom prst="rect">
            <a:avLst/>
          </a:prstGeom>
        </p:spPr>
      </p:pic>
      <p:pic>
        <p:nvPicPr>
          <p:cNvPr id="5" name="Br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847701"/>
            <a:ext cx="302190" cy="242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"/>
          <p:cNvSpPr txBox="1"/>
          <p:nvPr/>
        </p:nvSpPr>
        <p:spPr>
          <a:xfrm>
            <a:off x="7673529" y="2539816"/>
            <a:ext cx="1502335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red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0" name="Bùi Liễu"/>
          <p:cNvSpPr txBox="1"/>
          <p:nvPr/>
        </p:nvSpPr>
        <p:spPr>
          <a:xfrm>
            <a:off x="7821114" y="3550722"/>
            <a:ext cx="110799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red/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7513343" y="4197052"/>
            <a:ext cx="172354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màu đỏ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28289"/>
            <a:ext cx="4496835" cy="4478848"/>
          </a:xfrm>
          <a:prstGeom prst="rect">
            <a:avLst/>
          </a:prstGeom>
        </p:spPr>
      </p:pic>
      <p:pic>
        <p:nvPicPr>
          <p:cNvPr id="5" name="R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897628"/>
            <a:ext cx="399853" cy="320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1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418766" y="2538661"/>
            <a:ext cx="2775120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yellow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096443" y="3598112"/>
            <a:ext cx="341975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/ˈjeləʊ/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7651314" y="4195897"/>
            <a:ext cx="221086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màu vàng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90" y="1163917"/>
            <a:ext cx="4649759" cy="4631160"/>
          </a:xfrm>
          <a:prstGeom prst="rect">
            <a:avLst/>
          </a:prstGeom>
        </p:spPr>
      </p:pic>
      <p:pic>
        <p:nvPicPr>
          <p:cNvPr id="4" name="Yello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5905185"/>
            <a:ext cx="380999" cy="305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998531" y="2977273"/>
              <a:ext cx="182491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brown</a:t>
              </a:r>
              <a:endParaRPr lang="en-US" smtClean="0">
                <a:solidFill>
                  <a:srgbClr val="C00000"/>
                </a:solidFill>
              </a:endParaRP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7880414" y="3057667"/>
              <a:ext cx="109911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red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3024866" y="5808899"/>
              <a:ext cx="185387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yellow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4512" y="3927065"/>
            <a:ext cx="1871599" cy="1864114"/>
          </a:xfrm>
          <a:prstGeom prst="rect">
            <a:avLst/>
          </a:prstGeom>
        </p:spPr>
      </p:pic>
      <p:pic>
        <p:nvPicPr>
          <p:cNvPr id="42" name="Hình ảnh 2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6628" y="3844958"/>
            <a:ext cx="1783620" cy="17764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4323" y="3883058"/>
            <a:ext cx="1825685" cy="1818382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328325" y="1039901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3248832" y="2977273"/>
              <a:ext cx="132431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blue</a:t>
              </a:r>
              <a:endParaRPr lang="en-US" smtClean="0">
                <a:solidFill>
                  <a:srgbClr val="C00000"/>
                </a:solidFill>
              </a:endParaRP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3109" y="1298366"/>
            <a:ext cx="1714469" cy="1707611"/>
          </a:xfrm>
          <a:prstGeom prst="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895600" y="1039901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2907140" y="2902054"/>
              <a:ext cx="185387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colour</a:t>
              </a:r>
              <a:endParaRPr lang="en-US" smtClean="0">
                <a:solidFill>
                  <a:srgbClr val="C00000"/>
                </a:solidFill>
              </a:endParaRP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613" y="1353286"/>
            <a:ext cx="1528043" cy="1530647"/>
          </a:xfrm>
          <a:prstGeom prst="rect">
            <a:avLst/>
          </a:prstGeom>
        </p:spPr>
      </p:pic>
      <p:pic>
        <p:nvPicPr>
          <p:cNvPr id="36" name="Blu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56" y="3091927"/>
            <a:ext cx="255706" cy="204988"/>
          </a:xfrm>
          <a:prstGeom prst="rect">
            <a:avLst/>
          </a:prstGeom>
        </p:spPr>
      </p:pic>
      <p:pic>
        <p:nvPicPr>
          <p:cNvPr id="43" name="Brown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88" y="5772129"/>
            <a:ext cx="302190" cy="242251"/>
          </a:xfrm>
          <a:prstGeom prst="rect">
            <a:avLst/>
          </a:prstGeom>
        </p:spPr>
      </p:pic>
      <p:pic>
        <p:nvPicPr>
          <p:cNvPr id="48" name="Re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05" y="5725831"/>
            <a:ext cx="298607" cy="239379"/>
          </a:xfrm>
          <a:prstGeom prst="rect">
            <a:avLst/>
          </a:prstGeom>
        </p:spPr>
      </p:pic>
      <p:pic>
        <p:nvPicPr>
          <p:cNvPr id="49" name="Yellow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817" y="5682350"/>
            <a:ext cx="305319" cy="244760"/>
          </a:xfrm>
          <a:prstGeom prst="rect">
            <a:avLst/>
          </a:prstGeom>
        </p:spPr>
      </p:pic>
      <p:pic>
        <p:nvPicPr>
          <p:cNvPr id="50" name="colour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28" y="3005977"/>
            <a:ext cx="304799" cy="244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9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3479416" y="2209191"/>
            <a:ext cx="5155579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blue: màu xanh da trời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498466" y="2968025"/>
            <a:ext cx="374974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brown: màu nâu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3527041" y="3807895"/>
            <a:ext cx="282641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red: màu đỏ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3555616" y="4731225"/>
            <a:ext cx="403187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yellow: màu vàng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3479416" y="1441441"/>
            <a:ext cx="372409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colour: màu sắc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546" y="4419600"/>
            <a:ext cx="255706" cy="204988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609" y="5071764"/>
            <a:ext cx="302190" cy="242251"/>
          </a:xfrm>
          <a:prstGeom prst="rect">
            <a:avLst/>
          </a:prstGeom>
        </p:spPr>
      </p:pic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867" y="5761191"/>
            <a:ext cx="298607" cy="239379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933" y="6447746"/>
            <a:ext cx="305319" cy="244760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3769183"/>
            <a:ext cx="304799" cy="244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160888" y="426854"/>
            <a:ext cx="4113498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Checking 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3671966" y="4705325"/>
            <a:ext cx="141417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brown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10738724" y="4705325"/>
            <a:ext cx="102624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blue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6032455" y="4716916"/>
            <a:ext cx="82266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red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8246991" y="4716916"/>
            <a:ext cx="143661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yellow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1051148" y="4705325"/>
            <a:ext cx="143661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tx1"/>
                </a:solidFill>
              </a:rPr>
              <a:t>colour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Bùi Liễu 0968142780"/>
          <p:cNvCxnSpPr/>
          <p:nvPr/>
        </p:nvCxnSpPr>
        <p:spPr>
          <a:xfrm>
            <a:off x="1355566" y="3913038"/>
            <a:ext cx="0" cy="10406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150628" y="3337795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494525" y="3356589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65942" y="3354959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632421" y="3313898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869908" y="3329732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Bùi Liễu 0968142780"/>
          <p:cNvCxnSpPr/>
          <p:nvPr/>
        </p:nvCxnSpPr>
        <p:spPr>
          <a:xfrm>
            <a:off x="3904401" y="3771359"/>
            <a:ext cx="7050628" cy="100070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/>
          <p:cNvCxnSpPr/>
          <p:nvPr/>
        </p:nvCxnSpPr>
        <p:spPr>
          <a:xfrm flipH="1">
            <a:off x="4201217" y="3771359"/>
            <a:ext cx="2393043" cy="116985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Bùi Liễu 0968142780"/>
          <p:cNvCxnSpPr/>
          <p:nvPr/>
        </p:nvCxnSpPr>
        <p:spPr>
          <a:xfrm flipH="1">
            <a:off x="6594260" y="3778568"/>
            <a:ext cx="2517670" cy="1162645"/>
          </a:xfrm>
          <a:prstGeom prst="straightConnector1">
            <a:avLst/>
          </a:prstGeom>
          <a:ln w="28575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Bùi Liễu 0968142780"/>
          <p:cNvCxnSpPr/>
          <p:nvPr/>
        </p:nvCxnSpPr>
        <p:spPr>
          <a:xfrm flipH="1">
            <a:off x="9079181" y="3712408"/>
            <a:ext cx="1736876" cy="12288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 txBox="1"/>
          <p:nvPr/>
        </p:nvSpPr>
        <p:spPr>
          <a:xfrm>
            <a:off x="730684" y="988152"/>
            <a:ext cx="6077305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smtClean="0">
                <a:solidFill>
                  <a:schemeClr val="tx1"/>
                </a:solidFill>
              </a:rPr>
              <a:t>Match the pictures with the words.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4" name="Picture 2" descr="https://s.sachmem.vn/public/dics_stable/TA3SHSDEMO/colour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9" y="1838357"/>
            <a:ext cx="1382478" cy="13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795" y="1589343"/>
            <a:ext cx="1871599" cy="1864114"/>
          </a:xfrm>
          <a:prstGeom prst="rect">
            <a:avLst/>
          </a:prstGeom>
        </p:spPr>
      </p:pic>
      <p:pic>
        <p:nvPicPr>
          <p:cNvPr id="27" name="Hình ảnh 2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5409" y="1454279"/>
            <a:ext cx="1783620" cy="17764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9634" y="1554829"/>
            <a:ext cx="1825685" cy="18183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5172" y="1540854"/>
            <a:ext cx="1714469" cy="1707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657600" y="2514600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28939" y="1979161"/>
            <a:ext cx="52578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What colour is it?</a:t>
            </a:r>
            <a:endParaRPr lang="en-US" sz="3600" b="1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 -   It’s _________.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307975" y="1027005"/>
            <a:ext cx="1206366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Khi muốn hỏi màu sắc của một đồ vật, ta sử dụng mẫu câu.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8318824" y="2164424"/>
            <a:ext cx="3873176" cy="1878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(Nó có màu gì vậy?)</a:t>
            </a:r>
            <a:endParaRPr lang="en-US" sz="320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(Nó màu ______.)</a:t>
            </a:r>
            <a:endParaRPr lang="en-US" sz="320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914400" y="320545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600200" y="446060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Example:</a:t>
            </a:r>
            <a:endParaRPr lang="en-US" sz="2800" smtClean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639421"/>
            <a:ext cx="5127010" cy="3190505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9362892" y="3853036"/>
            <a:ext cx="178504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It’s = it is</a:t>
            </a:r>
            <a:endParaRPr lang="en-US" sz="32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2888" y="402659"/>
            <a:ext cx="1089883" cy="195275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52" y="305322"/>
            <a:ext cx="3622468" cy="41001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8" y="851009"/>
            <a:ext cx="624176" cy="6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 Rectángulo"/>
          <p:cNvSpPr/>
          <p:nvPr/>
        </p:nvSpPr>
        <p:spPr>
          <a:xfrm>
            <a:off x="-3613589" y="9440032"/>
            <a:ext cx="19419177" cy="1405112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 wrap="square">
            <a:prstTxWarp prst="textArchDow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>
              <a:defRPr/>
            </a:pPr>
            <a:r>
              <a:rPr lang="en-US" sz="956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BASEBALL CUP </a:t>
            </a:r>
            <a:endParaRPr lang="es-ES" sz="956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547" t="86644" r="29109" b="279"/>
          <a:stretch>
            <a:fillRect/>
          </a:stretch>
        </p:blipFill>
        <p:spPr>
          <a:xfrm>
            <a:off x="2187246" y="3832649"/>
            <a:ext cx="8419220" cy="19024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9" name="Rectangle 28"/>
          <p:cNvSpPr/>
          <p:nvPr/>
        </p:nvSpPr>
        <p:spPr>
          <a:xfrm>
            <a:off x="10106011" y="8575303"/>
            <a:ext cx="1000915" cy="582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185" b="1" dirty="0">
                <a:solidFill>
                  <a:schemeClr val="bg1"/>
                </a:solidFill>
              </a:rPr>
              <a:t>PLAY</a:t>
            </a:r>
            <a:endParaRPr lang="en-US" sz="3185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552" y="5480425"/>
            <a:ext cx="1710154" cy="890568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26986" y="39489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1268505"/>
            <a:ext cx="6853922" cy="532168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46" y="1691909"/>
            <a:ext cx="2468231" cy="1796205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23" y="1691908"/>
            <a:ext cx="2467919" cy="1796205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02" y="4277637"/>
            <a:ext cx="2572613" cy="17493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80" y="4277637"/>
            <a:ext cx="2394962" cy="1755511"/>
          </a:xfrm>
          <a:prstGeom prst="round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098102" y="1705740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203323" y="1658113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098414" y="4295334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288499" y="4280415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4489276" y="3408379"/>
            <a:ext cx="351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blue</a:t>
            </a:r>
            <a:endParaRPr lang="en-US" sz="32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7230096" y="3402248"/>
            <a:ext cx="4414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brown</a:t>
            </a:r>
            <a:endParaRPr lang="en-US" sz="32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3999083" y="5923470"/>
            <a:ext cx="4872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red</a:t>
            </a:r>
            <a:endParaRPr lang="en-US" sz="32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7700138" y="6027730"/>
            <a:ext cx="351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smtClean="0"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yellow</a:t>
            </a:r>
            <a:endParaRPr lang="en-US" sz="3200" dirty="0"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5866" y="1954871"/>
            <a:ext cx="3439054" cy="67029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is it?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525866" y="3597282"/>
            <a:ext cx="2669734" cy="670292"/>
          </a:xfrm>
          <a:prstGeom prst="wedgeRoundRectCallout">
            <a:avLst>
              <a:gd name="adj1" fmla="val -943"/>
              <a:gd name="adj2" fmla="val 101289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8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641,000000" end="2465,417236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80" y="492179"/>
            <a:ext cx="609600" cy="488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/>
          <p:nvPr/>
        </p:nvSpPr>
        <p:spPr>
          <a:xfrm>
            <a:off x="609600" y="365014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524000" y="1138304"/>
            <a:ext cx="4208340" cy="690496"/>
          </a:xfrm>
          <a:prstGeom prst="wedgeRoundRectCallout">
            <a:avLst>
              <a:gd name="adj1" fmla="val -35981"/>
              <a:gd name="adj2" fmla="val 9248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colour is it?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6258"/>
          <a:stretch>
            <a:fillRect/>
          </a:stretch>
        </p:blipFill>
        <p:spPr>
          <a:xfrm>
            <a:off x="2514600" y="2066276"/>
            <a:ext cx="6524759" cy="392495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172200" y="1138304"/>
            <a:ext cx="3124200" cy="842896"/>
          </a:xfrm>
          <a:prstGeom prst="wedgeRoundRectCallout">
            <a:avLst>
              <a:gd name="adj1" fmla="val -35353"/>
              <a:gd name="adj2" fmla="val 75729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243527" y="2819400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850663" y="3310126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6697260" y="3339862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7448747" y="2564759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  <a:endParaRPr lang="en-US" sz="3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endParaRPr lang="en-US" sz="3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 txBox="1"/>
          <p:nvPr/>
        </p:nvSpPr>
        <p:spPr>
          <a:xfrm>
            <a:off x="2209800" y="2590800"/>
            <a:ext cx="8686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  <a:endParaRPr lang="en-US" sz="115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  <a:endParaRPr lang="en-US"/>
          </a:p>
          <a:p>
            <a:r>
              <a:rPr lang="en-US"/>
              <a:t>0968142780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" name="applause.wav"/>
          </p:stSnd>
        </p:sndAc>
      </p:transition>
    </mc:Choice>
    <mc:Fallback>
      <p:transition spd="slow">
        <p:blinds dir="vert"/>
        <p:sndAc>
          <p:stSnd>
            <p:snd r:embed="rId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303180" y="4419600"/>
            <a:ext cx="7646362" cy="2620555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109923" y="1138922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school bag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09923" y="2345586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book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083994" y="5526004"/>
            <a:ext cx="7064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__________.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92" y="4946285"/>
            <a:ext cx="1356608" cy="1703422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380333"/>
            <a:ext cx="7646362" cy="2643338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908268" y="2104165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08268" y="888766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E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notebook 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a song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264306" y="2433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 Rectángulo"/>
          <p:cNvSpPr/>
          <p:nvPr/>
        </p:nvSpPr>
        <p:spPr>
          <a:xfrm>
            <a:off x="3880854" y="5408181"/>
            <a:ext cx="7064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________.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25" y="4893076"/>
            <a:ext cx="2305050" cy="1743606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380333"/>
            <a:ext cx="7646362" cy="2643338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908268" y="2104165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ruler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08268" y="888766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E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pencil 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a song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264306" y="2433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 Rectángulo"/>
          <p:cNvSpPr/>
          <p:nvPr/>
        </p:nvSpPr>
        <p:spPr>
          <a:xfrm>
            <a:off x="4022975" y="5522691"/>
            <a:ext cx="7064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________.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31" y="4835998"/>
            <a:ext cx="2243111" cy="1732008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380333"/>
            <a:ext cx="7646362" cy="2643338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185894" y="2424895"/>
            <a:ext cx="4344885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an eraser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85894" y="1209496"/>
            <a:ext cx="4344885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E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eraser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a song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264306" y="2433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 Rectángulo"/>
          <p:cNvSpPr/>
          <p:nvPr/>
        </p:nvSpPr>
        <p:spPr>
          <a:xfrm>
            <a:off x="3698197" y="5687800"/>
            <a:ext cx="7064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___________.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321" y="4797747"/>
            <a:ext cx="1908737" cy="1908737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303180" y="4419600"/>
            <a:ext cx="7646362" cy="2620555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109923" y="1138922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pencil case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09923" y="2345586"/>
            <a:ext cx="4309677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pencil case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57935" y="4852714"/>
            <a:ext cx="5548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________?</a:t>
            </a:r>
            <a:endParaRPr 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11" y="4848572"/>
            <a:ext cx="2064005" cy="1877428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1"/>
          <a:srcRect l="126"/>
          <a:stretch>
            <a:fillRect/>
          </a:stretch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380333"/>
            <a:ext cx="7646362" cy="2643338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90"/>
          </a:p>
        </p:txBody>
      </p:sp>
      <p:sp>
        <p:nvSpPr>
          <p:cNvPr id="16" name="DMsPham"/>
          <p:cNvSpPr/>
          <p:nvPr/>
        </p:nvSpPr>
        <p:spPr>
          <a:xfrm>
            <a:off x="185894" y="2424895"/>
            <a:ext cx="4344885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pencil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185894" y="1209496"/>
            <a:ext cx="4344885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E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s-E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a song</a:t>
            </a:r>
            <a:endParaRPr lang="es-ES" sz="3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264306" y="2433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2 Rectángulo"/>
          <p:cNvSpPr/>
          <p:nvPr/>
        </p:nvSpPr>
        <p:spPr>
          <a:xfrm>
            <a:off x="4545942" y="4850934"/>
            <a:ext cx="5548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________?</a:t>
            </a:r>
            <a:endParaRPr lang="en-US" sz="36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73" y="4910752"/>
            <a:ext cx="1761707" cy="1761707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1986</Words>
  <Application>WPS Presentation</Application>
  <PresentationFormat>Widescreen</PresentationFormat>
  <Paragraphs>351</Paragraphs>
  <Slides>33</Slides>
  <Notes>26</Notes>
  <HiddenSlides>0</HiddenSlides>
  <MMClips>26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2" baseType="lpstr">
      <vt:lpstr>Arial</vt:lpstr>
      <vt:lpstr>SimSun</vt:lpstr>
      <vt:lpstr>Wingdings</vt:lpstr>
      <vt:lpstr>Hind</vt:lpstr>
      <vt:lpstr>Segoe Print</vt:lpstr>
      <vt:lpstr>Berlin Sans FB Demi</vt:lpstr>
      <vt:lpstr>Britannic Bold</vt:lpstr>
      <vt:lpstr>Century Gothic</vt:lpstr>
      <vt:lpstr>Calibri</vt:lpstr>
      <vt:lpstr>Microsoft YaHei</vt:lpstr>
      <vt:lpstr>Arial Unicode MS</vt:lpstr>
      <vt:lpstr>华康方圆体W7(P)</vt:lpstr>
      <vt:lpstr>Calibri</vt:lpstr>
      <vt:lpstr>Arial</vt:lpstr>
      <vt:lpstr>Arial Black</vt:lpstr>
      <vt:lpstr>Comic Sans MS</vt:lpstr>
      <vt:lpstr>Fredoka One</vt:lpstr>
      <vt:lpstr>Amasis MT Pro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thien lehong</cp:lastModifiedBy>
  <cp:revision>381</cp:revision>
  <dcterms:created xsi:type="dcterms:W3CDTF">2006-08-16T00:00:00Z</dcterms:created>
  <dcterms:modified xsi:type="dcterms:W3CDTF">2024-12-22T14:43:53Z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13B5713FE7BE45B0A8BABA34163EDDD1_13</vt:lpwstr>
  </property>
  <property fmtid="{D5CDD505-2E9C-101B-9397-08002B2CF9AE}" pid="3" name="KSOProductBuildVer">
    <vt:lpwstr>1033-12.2.0.19307</vt:lpwstr>
  </property>
</Properties>
</file>