
<file path=[Content_Types].xml><?xml version="1.0" encoding="utf-8"?>
<Types xmlns="http://schemas.openxmlformats.org/package/2006/content-types">
  <Default Extension="wav" ContentType="audio/x-wav"/>
  <Default Extension="tiff" ContentType="image/tiff"/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274" r:id="rId3"/>
    <p:sldId id="487" r:id="rId4"/>
    <p:sldId id="444" r:id="rId6"/>
    <p:sldId id="445" r:id="rId7"/>
    <p:sldId id="462" r:id="rId8"/>
    <p:sldId id="470" r:id="rId9"/>
    <p:sldId id="557" r:id="rId10"/>
    <p:sldId id="575" r:id="rId11"/>
    <p:sldId id="446" r:id="rId12"/>
    <p:sldId id="450" r:id="rId13"/>
    <p:sldId id="488" r:id="rId14"/>
    <p:sldId id="489" r:id="rId15"/>
    <p:sldId id="490" r:id="rId16"/>
    <p:sldId id="491" r:id="rId17"/>
    <p:sldId id="492" r:id="rId18"/>
    <p:sldId id="447" r:id="rId19"/>
    <p:sldId id="456" r:id="rId20"/>
    <p:sldId id="475" r:id="rId21"/>
    <p:sldId id="493" r:id="rId22"/>
    <p:sldId id="494" r:id="rId23"/>
    <p:sldId id="495" r:id="rId24"/>
    <p:sldId id="476" r:id="rId25"/>
    <p:sldId id="448" r:id="rId26"/>
    <p:sldId id="468" r:id="rId27"/>
    <p:sldId id="469" r:id="rId28"/>
    <p:sldId id="449" r:id="rId29"/>
    <p:sldId id="576" r:id="rId30"/>
  </p:sldIdLst>
  <p:sldSz cx="9144000" cy="5143500" type="screen16x9"/>
  <p:notesSz cx="6858000" cy="9144000"/>
  <p:embeddedFontLst>
    <p:embeddedFont>
      <p:font typeface="Kirang Haerang" charset="-127"/>
      <p:regular r:id="rId34"/>
    </p:embeddedFont>
    <p:embeddedFont>
      <p:font typeface="Nunito"/>
      <p:regular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Nixie One" panose="020B0604020202020204"/>
      <p:regular r:id="rId40"/>
    </p:embeddedFont>
    <p:embeddedFont>
      <p:font typeface="Nirmala UI Semilight" panose="020B0402040204020203" pitchFamily="3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9AA0A6"/>
          </p15:clr>
        </p15:guide>
        <p15:guide id="2" pos="2880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D9B6"/>
    <a:srgbClr val="C6E9F7"/>
    <a:srgbClr val="EC0089"/>
    <a:srgbClr val="FFD774"/>
    <a:srgbClr val="E0B07C"/>
    <a:srgbClr val="008448"/>
    <a:srgbClr val="F9C7CA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35" autoAdjust="0"/>
  </p:normalViewPr>
  <p:slideViewPr>
    <p:cSldViewPr snapToGrid="0" showGuides="1">
      <p:cViewPr varScale="1">
        <p:scale>
          <a:sx n="141" d="100"/>
          <a:sy n="141" d="100"/>
        </p:scale>
        <p:origin x="78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" Target="slides/slide2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bi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team.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1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>
              <a:solidFill>
                <a:srgbClr val="CFCFCF"/>
              </a:solidFill>
            </a:endParaRP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5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21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5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22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5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23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5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24.pn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5.png"/><Relationship Id="rId5" Type="http://schemas.microsoft.com/office/2007/relationships/media" Target="../media/media2.mp3"/><Relationship Id="rId4" Type="http://schemas.openxmlformats.org/officeDocument/2006/relationships/audio" Target="NULL" TargetMode="Externa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2.wav"/><Relationship Id="rId2" Type="http://schemas.openxmlformats.org/officeDocument/2006/relationships/image" Target="../media/image31.png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2.wav"/><Relationship Id="rId2" Type="http://schemas.openxmlformats.org/officeDocument/2006/relationships/image" Target="../media/image32.pn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2.wav"/><Relationship Id="rId2" Type="http://schemas.openxmlformats.org/officeDocument/2006/relationships/image" Target="../media/image33.png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2.wav"/><Relationship Id="rId2" Type="http://schemas.openxmlformats.org/officeDocument/2006/relationships/image" Target="../media/image34.png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12.jpeg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jpe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/>
          <p:cNvSpPr txBox="1"/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Track 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591,000000" end="44843,562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08" y="1262023"/>
            <a:ext cx="8742818" cy="1987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248" y="715067"/>
            <a:ext cx="3899425" cy="3361574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Track 8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903,000000" end="36859,56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37007" y="341330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603" y="804419"/>
            <a:ext cx="3640752" cy="3321717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Track 8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883,000000" end="25542,56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61701" y="3413302"/>
            <a:ext cx="290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503" y="830355"/>
            <a:ext cx="3537494" cy="3482790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Track 8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0582,000000" end="15170,56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29427" y="3413302"/>
            <a:ext cx="290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047" y="841225"/>
            <a:ext cx="3960775" cy="3461050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Track 8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0671,000000" end="0,56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37007" y="341330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969" y="2853022"/>
            <a:ext cx="4609415" cy="2038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542" y="876615"/>
            <a:ext cx="4400428" cy="2150585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Track 8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0619,000000" end="1662,562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6362" y="2211241"/>
            <a:ext cx="719390" cy="755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4311" y="2193765"/>
            <a:ext cx="664522" cy="755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6362" y="4234339"/>
            <a:ext cx="664522" cy="755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8994" y="4234339"/>
            <a:ext cx="719390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71845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5.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2" name="Oval 1"/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03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4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/>
          <p:cNvSpPr txBox="1"/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02" y="649209"/>
            <a:ext cx="4401188" cy="3845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990" y="810227"/>
            <a:ext cx="4154528" cy="3764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/>
          <p:cNvSpPr txBox="1"/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21984" y="3315703"/>
            <a:ext cx="6218996" cy="14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1.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Were you and Linh at the _______ last weekend? </a:t>
            </a:r>
            <a:endParaRPr lang="en-US" sz="2400">
              <a:latin typeface="Comic Sans MS" panose="030F0702030302020204" pitchFamily="66" charset="0"/>
            </a:endParaRP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Yes, ________.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98392" y="3368185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funfair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3252" y="4343998"/>
            <a:ext cx="142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we were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067" y="574334"/>
            <a:ext cx="5752706" cy="2717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/>
          <p:cNvSpPr txBox="1"/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0504" y="3421141"/>
            <a:ext cx="7739186" cy="100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2.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Were you at the cinema last Saturday?</a:t>
            </a:r>
            <a:endParaRPr lang="en-US" sz="2400">
              <a:latin typeface="Comic Sans MS" panose="030F0702030302020204" pitchFamily="66" charset="0"/>
            </a:endParaRP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No, _________. We were at the ______.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13050" y="3969304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theatre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56032" y="3968312"/>
            <a:ext cx="174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we weren’t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98" y="836564"/>
            <a:ext cx="5993437" cy="23885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/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9 </a:t>
            </a:r>
            <a:b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Our outdoor activities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/>
          <p:cNvSpPr txBox="1"/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2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1589;p38"/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1590;p38"/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/>
          <p:cNvSpPr txBox="1"/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27377" y="3468645"/>
            <a:ext cx="7739186" cy="100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3.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Where were you and Ben last Sunday?</a:t>
            </a:r>
            <a:endParaRPr lang="en-US" sz="2400">
              <a:latin typeface="Comic Sans MS" panose="030F0702030302020204" pitchFamily="66" charset="0"/>
            </a:endParaRP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________ at the sports centre.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8421" y="3995681"/>
            <a:ext cx="159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We were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378" y="820399"/>
            <a:ext cx="5914841" cy="2525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/>
          <p:cNvSpPr txBox="1"/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27377" y="3468645"/>
            <a:ext cx="7739186" cy="100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4.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Where were you and Mary yesterday?</a:t>
            </a:r>
            <a:endParaRPr lang="en-US" sz="2400">
              <a:latin typeface="Comic Sans MS" panose="030F0702030302020204" pitchFamily="66" charset="0"/>
            </a:endParaRP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____________________.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8420" y="3972821"/>
            <a:ext cx="380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We were at the aquarium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292" y="866511"/>
            <a:ext cx="5811352" cy="2614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579633" y="308227"/>
            <a:ext cx="5420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/>
            <a:r>
              <a:rPr lang="en-US" sz="1800" b="1">
                <a:latin typeface="Comic Sans MS" panose="030F0702030302020204" pitchFamily="66" charset="0"/>
              </a:rPr>
              <a:t>1.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>
                <a:latin typeface="Comic Sans MS" panose="030F0702030302020204" pitchFamily="66" charset="0"/>
              </a:rPr>
              <a:t>: Were you and Linh at the _______ last weekend? </a:t>
            </a:r>
            <a:endParaRPr lang="en-US" sz="1800">
              <a:latin typeface="Comic Sans MS" panose="030F0702030302020204" pitchFamily="66" charset="0"/>
            </a:endParaRPr>
          </a:p>
          <a:p>
            <a:pPr marL="571500" indent="-571500"/>
            <a:r>
              <a:rPr lang="en-US" sz="1800">
                <a:latin typeface="Comic Sans MS" panose="030F0702030302020204" pitchFamily="66" charset="0"/>
              </a:rPr>
              <a:t>    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>
                <a:latin typeface="Comic Sans MS" panose="030F0702030302020204" pitchFamily="66" charset="0"/>
              </a:rPr>
              <a:t>: Yes, ________.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59935" y="298133"/>
            <a:ext cx="121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funfair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33701" y="859574"/>
            <a:ext cx="111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we were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9633" y="1452301"/>
            <a:ext cx="5889747" cy="78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1800" b="1">
                <a:latin typeface="Comic Sans MS" panose="030F0702030302020204" pitchFamily="66" charset="0"/>
              </a:rPr>
              <a:t>2.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>
                <a:latin typeface="Comic Sans MS" panose="030F0702030302020204" pitchFamily="66" charset="0"/>
              </a:rPr>
              <a:t>: Were you at the cinema last Saturday?</a:t>
            </a:r>
            <a:endParaRPr lang="en-US" sz="1800">
              <a:latin typeface="Comic Sans MS" panose="030F0702030302020204" pitchFamily="66" charset="0"/>
            </a:endParaRPr>
          </a:p>
          <a:p>
            <a:pPr marL="571500" indent="-571500">
              <a:lnSpc>
                <a:spcPct val="130000"/>
              </a:lnSpc>
            </a:pPr>
            <a:r>
              <a:rPr lang="en-US" sz="1800">
                <a:latin typeface="Comic Sans MS" panose="030F0702030302020204" pitchFamily="66" charset="0"/>
              </a:rPr>
              <a:t>    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>
                <a:latin typeface="Comic Sans MS" panose="030F0702030302020204" pitchFamily="66" charset="0"/>
              </a:rPr>
              <a:t>: No, _________. We were at the ______.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77740" y="186245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theatre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55346" y="1842504"/>
            <a:ext cx="174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we weren’t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9633" y="2622575"/>
            <a:ext cx="7739186" cy="78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1800" b="1">
                <a:latin typeface="Comic Sans MS" panose="030F0702030302020204" pitchFamily="66" charset="0"/>
              </a:rPr>
              <a:t>3.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>
                <a:latin typeface="Comic Sans MS" panose="030F0702030302020204" pitchFamily="66" charset="0"/>
              </a:rPr>
              <a:t>: Where were you and Ben last Sunday?</a:t>
            </a:r>
            <a:endParaRPr lang="en-US" sz="1800">
              <a:latin typeface="Comic Sans MS" panose="030F0702030302020204" pitchFamily="66" charset="0"/>
            </a:endParaRPr>
          </a:p>
          <a:p>
            <a:pPr marL="571500" indent="-571500">
              <a:lnSpc>
                <a:spcPct val="130000"/>
              </a:lnSpc>
            </a:pPr>
            <a:r>
              <a:rPr lang="en-US" sz="1800">
                <a:latin typeface="Comic Sans MS" panose="030F0702030302020204" pitchFamily="66" charset="0"/>
              </a:rPr>
              <a:t>    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>
                <a:latin typeface="Comic Sans MS" panose="030F0702030302020204" pitchFamily="66" charset="0"/>
              </a:rPr>
              <a:t>: ________ at the sports centre.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16524" y="3012778"/>
            <a:ext cx="1594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We were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9633" y="3792849"/>
            <a:ext cx="5258858" cy="78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1800" b="1">
                <a:latin typeface="Comic Sans MS" panose="030F0702030302020204" pitchFamily="66" charset="0"/>
              </a:rPr>
              <a:t>4.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>
                <a:latin typeface="Comic Sans MS" panose="030F0702030302020204" pitchFamily="66" charset="0"/>
              </a:rPr>
              <a:t>: Where were you and Mary yesterday?</a:t>
            </a:r>
            <a:endParaRPr lang="en-US" sz="1800">
              <a:latin typeface="Comic Sans MS" panose="030F0702030302020204" pitchFamily="66" charset="0"/>
            </a:endParaRPr>
          </a:p>
          <a:p>
            <a:pPr marL="571500" indent="-571500">
              <a:lnSpc>
                <a:spcPct val="130000"/>
              </a:lnSpc>
            </a:pPr>
            <a:r>
              <a:rPr lang="en-US" sz="1800">
                <a:latin typeface="Comic Sans MS" panose="030F0702030302020204" pitchFamily="66" charset="0"/>
              </a:rPr>
              <a:t>    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>
                <a:latin typeface="Comic Sans MS" panose="030F0702030302020204" pitchFamily="66" charset="0"/>
              </a:rPr>
              <a:t>: ____________________.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24758" y="4183052"/>
            <a:ext cx="380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We were at the aquarium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227" y="298132"/>
            <a:ext cx="2474574" cy="2269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173" y="2529627"/>
            <a:ext cx="2438628" cy="2383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6. Let’s play.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2" name="Oval 1"/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04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5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/>
          <p:cNvSpPr txBox="1"/>
          <p:nvPr/>
        </p:nvSpPr>
        <p:spPr>
          <a:xfrm>
            <a:off x="2516472" y="80599"/>
            <a:ext cx="435295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b="1">
                <a:solidFill>
                  <a:srgbClr val="FFC000"/>
                </a:solidFill>
                <a:latin typeface="Comic Sans MS" panose="030F0702030302020204" pitchFamily="66" charset="0"/>
              </a:rPr>
              <a:t>Memory game</a:t>
            </a:r>
            <a:endParaRPr lang="en-US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37849"/>
            <a:ext cx="9144000" cy="42758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21775" y="1181243"/>
            <a:ext cx="17902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at the campsite</a:t>
            </a:r>
            <a:r>
              <a:rPr lang="en-US">
                <a:latin typeface="Comic Sans MS" panose="030F0702030302020204" pitchFamily="66" charset="0"/>
              </a:rPr>
              <a:t> </a:t>
            </a: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1629" y="1805198"/>
            <a:ext cx="1899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We were at the campsite yesterday.</a:t>
            </a:r>
            <a:r>
              <a:rPr lang="en-US">
                <a:latin typeface="Comic Sans MS" panose="030F0702030302020204" pitchFamily="66" charset="0"/>
              </a:rPr>
              <a:t> </a:t>
            </a: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80873" y="1911370"/>
            <a:ext cx="1899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were at the campsite yesterday.</a:t>
            </a:r>
            <a:r>
              <a:rPr lang="en-US">
                <a:latin typeface="Comic Sans MS" panose="030F0702030302020204" pitchFamily="66" charset="0"/>
              </a:rPr>
              <a:t> </a:t>
            </a: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77603" y="4116943"/>
            <a:ext cx="38433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were at the campsite yesterday, and we were at the campsite, too.</a:t>
            </a:r>
            <a:r>
              <a:rPr lang="en-US">
                <a:latin typeface="Comic Sans MS" panose="030F0702030302020204" pitchFamily="66" charset="0"/>
              </a:rPr>
              <a:t> </a:t>
            </a:r>
            <a:endParaRPr lang="en-US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  <a:endParaRPr lang="en-US" sz="4000" b="1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2" name="Oval 1"/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05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4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14784" y="1401708"/>
            <a:ext cx="6796495" cy="3741792"/>
            <a:chOff x="1614784" y="1401708"/>
            <a:chExt cx="6796495" cy="3741792"/>
          </a:xfrm>
        </p:grpSpPr>
        <p:pic>
          <p:nvPicPr>
            <p:cNvPr id="1028" name="Picture 4" descr="Premium Vector | Cartoon kid playing with dice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132" y="1401708"/>
              <a:ext cx="5397147" cy="3741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Premium Vector | Cartoon kid playing with dic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14784" y="2860865"/>
              <a:ext cx="1907931" cy="1907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315558" y="339879"/>
            <a:ext cx="539714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effectLst/>
                <a:latin typeface="Wigglye" pitchFamily="2" charset="0"/>
                <a:ea typeface="Times New Roman" panose="02020603050405020304" pitchFamily="18" charset="0"/>
              </a:rPr>
              <a:t>Throw a dice</a:t>
            </a:r>
            <a:endParaRPr lang="en-US" sz="6600" b="1">
              <a:solidFill>
                <a:srgbClr val="FF0000"/>
              </a:solidFill>
              <a:effectLst/>
              <a:latin typeface="Wigglye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6600" b="1">
                <a:solidFill>
                  <a:srgbClr val="FF0000"/>
                </a:solidFill>
                <a:latin typeface="Wigglye" pitchFamily="2" charset="0"/>
              </a:rPr>
              <a:t>Game</a:t>
            </a:r>
            <a:endParaRPr lang="en-US" sz="6600">
              <a:latin typeface="Wigglye" pitchFamily="2" charset="0"/>
            </a:endParaRPr>
          </a:p>
        </p:txBody>
      </p:sp>
      <p:pic>
        <p:nvPicPr>
          <p:cNvPr id="2" name="Upbeat Ukulele Background Music - That Positive Feeling by Alum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2000" y="266300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28721" y="1005200"/>
            <a:ext cx="753403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effectLst/>
                <a:latin typeface="Wigglye" pitchFamily="2" charset="0"/>
                <a:ea typeface="Times New Roman" panose="02020603050405020304" pitchFamily="18" charset="0"/>
              </a:rPr>
              <a:t>Throw a dice</a:t>
            </a:r>
            <a:endParaRPr lang="en-US" sz="6600" b="1">
              <a:solidFill>
                <a:srgbClr val="FF0000"/>
              </a:solidFill>
              <a:effectLst/>
              <a:latin typeface="Wigglye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6600" b="1">
                <a:solidFill>
                  <a:srgbClr val="FF0000"/>
                </a:solidFill>
                <a:latin typeface="Wigglye" pitchFamily="2" charset="0"/>
              </a:rPr>
              <a:t>Game</a:t>
            </a:r>
            <a:endParaRPr lang="en-US" sz="6600">
              <a:latin typeface="Wigglye" pitchFamily="2" charset="0"/>
            </a:endParaRPr>
          </a:p>
        </p:txBody>
      </p:sp>
      <p:grpSp>
        <p:nvGrpSpPr>
          <p:cNvPr id="6" name="Đội 1"/>
          <p:cNvGrpSpPr/>
          <p:nvPr/>
        </p:nvGrpSpPr>
        <p:grpSpPr>
          <a:xfrm>
            <a:off x="1020112" y="1182880"/>
            <a:ext cx="1187088" cy="2090058"/>
            <a:chOff x="-78074" y="0"/>
            <a:chExt cx="1377326" cy="2090058"/>
          </a:xfrm>
        </p:grpSpPr>
        <p:sp>
          <p:nvSpPr>
            <p:cNvPr id="9" name="Rectangle 8"/>
            <p:cNvSpPr/>
            <p:nvPr/>
          </p:nvSpPr>
          <p:spPr>
            <a:xfrm>
              <a:off x="0" y="1"/>
              <a:ext cx="1273332" cy="209005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Google Shape;1768;p43"/>
            <p:cNvSpPr txBox="1"/>
            <p:nvPr/>
          </p:nvSpPr>
          <p:spPr>
            <a:xfrm>
              <a:off x="-78074" y="0"/>
              <a:ext cx="1377326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 panose="020B0604020202020204"/>
                  <a:sym typeface="Nixie One" panose="020B0604020202020204"/>
                </a:rPr>
                <a:t>Team 1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endParaRPr>
            </a:p>
          </p:txBody>
        </p:sp>
      </p:grpSp>
      <p:grpSp>
        <p:nvGrpSpPr>
          <p:cNvPr id="11" name="Đội 2"/>
          <p:cNvGrpSpPr/>
          <p:nvPr/>
        </p:nvGrpSpPr>
        <p:grpSpPr>
          <a:xfrm>
            <a:off x="7166610" y="1182881"/>
            <a:ext cx="1172406" cy="2090057"/>
            <a:chOff x="5162948" y="1969965"/>
            <a:chExt cx="1268158" cy="2090057"/>
          </a:xfrm>
          <a:solidFill>
            <a:srgbClr val="00B0F0"/>
          </a:solidFill>
        </p:grpSpPr>
        <p:sp>
          <p:nvSpPr>
            <p:cNvPr id="12" name="Rectangle 11"/>
            <p:cNvSpPr/>
            <p:nvPr/>
          </p:nvSpPr>
          <p:spPr>
            <a:xfrm>
              <a:off x="5171232" y="1969965"/>
              <a:ext cx="1240998" cy="209005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3" name="Google Shape;1768;p43"/>
            <p:cNvSpPr txBox="1"/>
            <p:nvPr/>
          </p:nvSpPr>
          <p:spPr>
            <a:xfrm>
              <a:off x="5162948" y="1969965"/>
              <a:ext cx="1268158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 panose="020B0604020202020204"/>
                  <a:sym typeface="Nixie One" panose="020B0604020202020204"/>
                </a:rPr>
                <a:t>Team 2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endParaRPr>
            </a:p>
          </p:txBody>
        </p:sp>
      </p:grpSp>
      <p:pic>
        <p:nvPicPr>
          <p:cNvPr id="14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215" y="1664777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40" y="207464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90" y="1657157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15" y="206702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926" y="1662600"/>
            <a:ext cx="447353" cy="447353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9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51" y="2072472"/>
            <a:ext cx="447353" cy="447353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0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50" y="1662600"/>
            <a:ext cx="447353" cy="447353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1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275" y="2072472"/>
            <a:ext cx="447353" cy="447353"/>
          </a:xfrm>
          <a:prstGeom prst="rect">
            <a:avLst/>
          </a:prstGeom>
          <a:solidFill>
            <a:srgbClr val="00B0F0"/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/>
          <p:cNvSpPr txBox="1"/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5" name="Google Shape;1947;p46"/>
          <p:cNvSpPr txBox="1"/>
          <p:nvPr/>
        </p:nvSpPr>
        <p:spPr>
          <a:xfrm>
            <a:off x="2390578" y="259310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Activity 5.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6" name="Google Shape;1948;p46"/>
          <p:cNvSpPr txBox="1"/>
          <p:nvPr/>
        </p:nvSpPr>
        <p:spPr>
          <a:xfrm>
            <a:off x="2390577" y="1767357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Activity 4.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 or cross.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7" name="Google Shape;1951;p46"/>
          <p:cNvSpPr txBox="1"/>
          <p:nvPr/>
        </p:nvSpPr>
        <p:spPr>
          <a:xfrm>
            <a:off x="2390578" y="33216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Activity 6. Let’s play.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8" name="Google Shape;1952;p46"/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/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01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sp>
        <p:nvSpPr>
          <p:cNvPr id="11" name="Google Shape;1955;p46"/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02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sp>
        <p:nvSpPr>
          <p:cNvPr id="12" name="Google Shape;1955;p46"/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03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sp>
        <p:nvSpPr>
          <p:cNvPr id="13" name="Google Shape;1955;p46"/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04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sp>
        <p:nvSpPr>
          <p:cNvPr id="2" name="Google Shape;1951;p46"/>
          <p:cNvSpPr txBox="1"/>
          <p:nvPr/>
        </p:nvSpPr>
        <p:spPr>
          <a:xfrm>
            <a:off x="239057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3" name="Google Shape;1955;p46"/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05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2" name="Oval 1"/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01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4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group of young children cartoon character on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1588400"/>
            <a:ext cx="59626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35186" y="638135"/>
            <a:ext cx="2470998" cy="841643"/>
            <a:chOff x="2484661" y="698453"/>
            <a:chExt cx="3443846" cy="1117550"/>
          </a:xfrm>
        </p:grpSpPr>
        <p:sp>
          <p:nvSpPr>
            <p:cNvPr id="12" name="Speech Bubble: Rectangle with Corners Rounded 11"/>
            <p:cNvSpPr/>
            <p:nvPr/>
          </p:nvSpPr>
          <p:spPr>
            <a:xfrm>
              <a:off x="2484662" y="698453"/>
              <a:ext cx="3443845" cy="1117550"/>
            </a:xfrm>
            <a:prstGeom prst="wedgeRoundRectCallout">
              <a:avLst>
                <a:gd name="adj1" fmla="val 55616"/>
                <a:gd name="adj2" fmla="val 7121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84661" y="716505"/>
              <a:ext cx="3443845" cy="973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panose="020B0604020202020204"/>
                  <a:sym typeface="Arial" panose="020B0604020202020204"/>
                </a:rPr>
                <a:t>Were you at the ____ yesterday?</a:t>
              </a:r>
              <a:endParaRPr kumimoji="0" lang="en-US" sz="20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66618" y="547746"/>
            <a:ext cx="2062976" cy="759046"/>
            <a:chOff x="2783204" y="2339088"/>
            <a:chExt cx="2755076" cy="759046"/>
          </a:xfrm>
        </p:grpSpPr>
        <p:sp>
          <p:nvSpPr>
            <p:cNvPr id="17" name="Speech Bubble: Rectangle with Corners Rounded 16"/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83204" y="2485598"/>
              <a:ext cx="24095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panose="020B0604020202020204"/>
                  <a:sym typeface="Arial" panose="020B0604020202020204"/>
                </a:rPr>
                <a:t>Yes, we were.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30794" y="1005230"/>
            <a:ext cx="2062976" cy="759045"/>
            <a:chOff x="2763126" y="3591880"/>
            <a:chExt cx="2952821" cy="759045"/>
          </a:xfrm>
        </p:grpSpPr>
        <p:sp>
          <p:nvSpPr>
            <p:cNvPr id="20" name="Speech Bubble: Rectangle with Corners Rounded 19"/>
            <p:cNvSpPr/>
            <p:nvPr/>
          </p:nvSpPr>
          <p:spPr>
            <a:xfrm>
              <a:off x="2763126" y="3591880"/>
              <a:ext cx="2952821" cy="759045"/>
            </a:xfrm>
            <a:prstGeom prst="wedgeRoundRectCallout">
              <a:avLst>
                <a:gd name="adj1" fmla="val -47245"/>
                <a:gd name="adj2" fmla="val 8557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83202" y="3719927"/>
              <a:ext cx="2932743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panose="020B0604020202020204"/>
                  <a:sym typeface="Arial" panose="020B0604020202020204"/>
                </a:rPr>
                <a:t>No, we weren’t.</a:t>
              </a:r>
              <a:endParaRPr kumimoji="0" lang="en-US" sz="20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4629" y="2471855"/>
            <a:ext cx="2634741" cy="19033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3200" y="562392"/>
            <a:ext cx="3954780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effectLst/>
                <a:latin typeface="UVN Thang Vu" panose="03090702030407020404" pitchFamily="66" charset="0"/>
                <a:ea typeface="Times New Roman" panose="02020603050405020304" pitchFamily="18" charset="0"/>
              </a:rPr>
              <a:t>Secret boxes</a:t>
            </a:r>
            <a:endParaRPr lang="en-US" sz="6600" b="1">
              <a:solidFill>
                <a:srgbClr val="FF0000"/>
              </a:solidFill>
              <a:effectLst/>
              <a:latin typeface="UVN Thang Vu" panose="03090702030407020404" pitchFamily="66" charset="0"/>
              <a:ea typeface="Times New Roman" panose="02020603050405020304" pitchFamily="18" charset="0"/>
            </a:endParaRPr>
          </a:p>
          <a:p>
            <a:pPr algn="ctr"/>
            <a:r>
              <a:rPr lang="en-US" sz="6600" b="1">
                <a:solidFill>
                  <a:srgbClr val="FF0000"/>
                </a:solidFill>
                <a:latin typeface="UVN Thang Vu" panose="03090702030407020404" pitchFamily="66" charset="0"/>
              </a:rPr>
              <a:t>Game</a:t>
            </a:r>
            <a:endParaRPr lang="en-US" sz="6600">
              <a:latin typeface="UVN Thang Vu" panose="030907020304070204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t="-14000" r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04948" y="150643"/>
            <a:ext cx="6334103" cy="4146887"/>
            <a:chOff x="1404948" y="-121154"/>
            <a:chExt cx="6334103" cy="4146887"/>
          </a:xfrm>
        </p:grpSpPr>
        <p:sp>
          <p:nvSpPr>
            <p:cNvPr id="4" name="Google Shape;1768;p43"/>
            <p:cNvSpPr txBox="1"/>
            <p:nvPr/>
          </p:nvSpPr>
          <p:spPr>
            <a:xfrm>
              <a:off x="1404948" y="-121154"/>
              <a:ext cx="6334103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algn="ctr"/>
              <a:r>
                <a:rPr lang="en-US" sz="5400" b="1">
                  <a:solidFill>
                    <a:srgbClr val="FF0000"/>
                  </a:solidFill>
                  <a:effectLst/>
                  <a:latin typeface="UVN Thang Vu" panose="03090702030407020404" pitchFamily="66" charset="0"/>
                  <a:ea typeface="Times New Roman" panose="02020603050405020304" pitchFamily="18" charset="0"/>
                </a:rPr>
                <a:t>Secret boxes</a:t>
              </a:r>
              <a:endParaRPr lang="en-US" sz="5400" b="1">
                <a:solidFill>
                  <a:srgbClr val="FF0000"/>
                </a:solidFill>
                <a:effectLst/>
                <a:latin typeface="UVN Thang Vu" panose="03090702030407020404" pitchFamily="66" charset="0"/>
                <a:ea typeface="Times New Roman" panose="02020603050405020304" pitchFamily="18" charset="0"/>
              </a:endParaRPr>
            </a:p>
            <a:p>
              <a:pPr algn="ctr"/>
              <a:r>
                <a:rPr lang="en-US" sz="5400" b="1">
                  <a:solidFill>
                    <a:srgbClr val="FF0000"/>
                  </a:solidFill>
                  <a:latin typeface="UVN Thang Vu" panose="03090702030407020404" pitchFamily="66" charset="0"/>
                </a:rPr>
                <a:t>Game</a:t>
              </a:r>
              <a:endParaRPr lang="en-US" sz="5400">
                <a:latin typeface="UVN Thang Vu" panose="03090702030407020404" pitchFamily="66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315688" y="1935676"/>
              <a:ext cx="191192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225142" y="1935675"/>
              <a:ext cx="191192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Google Shape;1768;p43"/>
            <p:cNvSpPr txBox="1"/>
            <p:nvPr/>
          </p:nvSpPr>
          <p:spPr>
            <a:xfrm>
              <a:off x="2237613" y="1935675"/>
              <a:ext cx="2068077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/>
              </a:pPr>
              <a:r>
                <a:rPr kumimoji="0" lang="en-US" sz="2800" b="1" i="0" u="sng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 panose="020B0604020202020204"/>
                  <a:sym typeface="Nixie One" panose="020B0604020202020204"/>
                </a:rPr>
                <a:t>Team 1</a:t>
              </a:r>
              <a:endPara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endParaRPr>
            </a:p>
          </p:txBody>
        </p:sp>
        <p:sp>
          <p:nvSpPr>
            <p:cNvPr id="8" name="Google Shape;1768;p43"/>
            <p:cNvSpPr txBox="1"/>
            <p:nvPr/>
          </p:nvSpPr>
          <p:spPr>
            <a:xfrm>
              <a:off x="5147067" y="1935675"/>
              <a:ext cx="2068077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/>
              </a:pPr>
              <a:r>
                <a:rPr kumimoji="0" lang="en-US" sz="2800" b="1" i="0" u="sng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 panose="020B0604020202020204"/>
                  <a:sym typeface="Nixie One" panose="020B0604020202020204"/>
                </a:rPr>
                <a:t>Team 2</a:t>
              </a:r>
              <a:endPara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Đội 1"/>
          <p:cNvGrpSpPr/>
          <p:nvPr/>
        </p:nvGrpSpPr>
        <p:grpSpPr>
          <a:xfrm>
            <a:off x="-20018" y="66402"/>
            <a:ext cx="1187088" cy="2090058"/>
            <a:chOff x="-78074" y="0"/>
            <a:chExt cx="1377326" cy="2090058"/>
          </a:xfrm>
        </p:grpSpPr>
        <p:sp>
          <p:nvSpPr>
            <p:cNvPr id="17" name="Rectangle 16"/>
            <p:cNvSpPr/>
            <p:nvPr/>
          </p:nvSpPr>
          <p:spPr>
            <a:xfrm>
              <a:off x="0" y="1"/>
              <a:ext cx="1273332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Google Shape;1768;p43"/>
            <p:cNvSpPr txBox="1"/>
            <p:nvPr/>
          </p:nvSpPr>
          <p:spPr>
            <a:xfrm>
              <a:off x="-78074" y="0"/>
              <a:ext cx="1377326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 panose="020B0604020202020204"/>
                  <a:sym typeface="Nixie One" panose="020B0604020202020204"/>
                </a:rPr>
                <a:t>Team 1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endParaRPr>
            </a:p>
          </p:txBody>
        </p:sp>
      </p:grpSp>
      <p:grpSp>
        <p:nvGrpSpPr>
          <p:cNvPr id="21" name="Đội 2"/>
          <p:cNvGrpSpPr/>
          <p:nvPr/>
        </p:nvGrpSpPr>
        <p:grpSpPr>
          <a:xfrm>
            <a:off x="7901964" y="60960"/>
            <a:ext cx="1187088" cy="2090057"/>
            <a:chOff x="5147067" y="1969965"/>
            <a:chExt cx="1284039" cy="2090057"/>
          </a:xfrm>
        </p:grpSpPr>
        <p:sp>
          <p:nvSpPr>
            <p:cNvPr id="18" name="Rectangle 17"/>
            <p:cNvSpPr/>
            <p:nvPr/>
          </p:nvSpPr>
          <p:spPr>
            <a:xfrm>
              <a:off x="5171232" y="1969965"/>
              <a:ext cx="124099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0" name="Google Shape;1768;p43"/>
            <p:cNvSpPr txBox="1"/>
            <p:nvPr/>
          </p:nvSpPr>
          <p:spPr>
            <a:xfrm>
              <a:off x="5147067" y="1969965"/>
              <a:ext cx="1284039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 sz="36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 panose="020B0604020202020204"/>
                <a:buNone/>
                <a:defRPr sz="4800" b="0" i="0" u="none" strike="noStrike" cap="none">
                  <a:solidFill>
                    <a:srgbClr val="617A86"/>
                  </a:solidFill>
                  <a:latin typeface="Nixie One" panose="020B0604020202020204"/>
                  <a:ea typeface="Nixie One" panose="020B0604020202020204"/>
                  <a:cs typeface="Nixie One" panose="020B0604020202020204"/>
                  <a:sym typeface="Nixie One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 panose="020B0604020202020204"/>
                <a:buNone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 panose="020B0604020202020204"/>
                  <a:sym typeface="Nixie One" panose="020B0604020202020204"/>
                </a:rPr>
                <a:t>Team 2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endParaRPr>
            </a:p>
          </p:txBody>
        </p:sp>
      </p:grpSp>
      <p:pic>
        <p:nvPicPr>
          <p:cNvPr id="29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5" y="54829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0" y="95817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962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687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86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Phim Hoạt Hình Ngôi Sao Hình minh họa Sẵn có - Tải xuống Hình ảnh Ngay bây  giờ - Chỗ trống, Giải thưởng, Hoạt hình - Sản phẩm nghệ thuật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11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3372" y="2800196"/>
            <a:ext cx="2837561" cy="2049847"/>
          </a:xfrm>
          <a:prstGeom prst="rect">
            <a:avLst/>
          </a:prstGeom>
        </p:spPr>
      </p:pic>
      <p:pic>
        <p:nvPicPr>
          <p:cNvPr id="3" name="Tran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547" y="3329729"/>
            <a:ext cx="1717098" cy="11597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102" y="3329729"/>
            <a:ext cx="1786007" cy="11597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556" y="3354156"/>
            <a:ext cx="1717098" cy="11353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7230" y="3354156"/>
            <a:ext cx="1809750" cy="1163411"/>
          </a:xfrm>
          <a:prstGeom prst="rect">
            <a:avLst/>
          </a:prstGeom>
        </p:spPr>
      </p:pic>
      <p:pic>
        <p:nvPicPr>
          <p:cNvPr id="3074" name="Picture 2" descr="Free vector kids playing on beach illustra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85" y="3409370"/>
            <a:ext cx="1706333" cy="10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vector back to school with happines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0" t="17487" r="2680" b="-2733"/>
          <a:stretch>
            <a:fillRect/>
          </a:stretch>
        </p:blipFill>
        <p:spPr bwMode="auto">
          <a:xfrm>
            <a:off x="3517111" y="3380309"/>
            <a:ext cx="1599868" cy="119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Hộp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738"/>
          <a:stretch>
            <a:fillRect/>
          </a:stretch>
        </p:blipFill>
        <p:spPr>
          <a:xfrm>
            <a:off x="2993372" y="3305578"/>
            <a:ext cx="2837561" cy="1542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0.00864 L 0.00868 0.00895 C -0.00226 -0.02223 -0.01354 -0.05371 -0.02136 -0.08704 C -0.02795 -0.11513 -0.03142 -0.14476 -0.03646 -0.17377 C -0.03889 -0.25402 -0.04167 -0.24877 -0.03386 -0.32284 C -0.03247 -0.33704 -0.0309 -0.35155 -0.02761 -0.36482 C -0.025 -0.37624 -0.02031 -0.38581 -0.01649 -0.39599 C -0.01337 -0.40402 -0.01337 -0.40371 -0.01024 -0.40926 L -0.01024 -0.40895 " pathEditMode="relative" rAng="0" ptsTypes="AAAAAAA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208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.01296 L 0.00399 0.01327 C -0.004 -0.04784 -0.02136 -0.1071 -0.0198 -0.16945 C -0.01858 -0.21605 -0.01806 -0.26297 -0.01598 -0.30957 C -0.01563 -0.31945 -0.01372 -0.32871 -0.01233 -0.33828 C -0.00643 -0.37902 -0.00695 -0.37346 0.00017 -0.40957 C 0.00069 -0.41389 0.00069 -0.41852 0.00156 -0.42284 C 0.00243 -0.42809 0.00486 -0.43395 0.00659 -0.43828 L 0.00659 -0.43797 " pathEditMode="relative" rAng="0" ptsTypes="AAAAAAAAA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" y="-225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35 -0.0071 L 0.02135 -0.00679 C 0.0401 -0.06544 0.04322 -0.07192 0.06006 -0.13612 C 0.06579 -0.15803 0.07066 -0.18087 0.07638 -0.20278 C 0.07986 -0.21636 0.0842 -0.22933 0.0875 -0.24291 C 0.0967 -0.27963 0.09618 -0.28149 0.10138 -0.31852 C 0.10086 -0.33704 0.10121 -0.35556 0.1 -0.37408 C 0.09947 -0.38395 0.09878 -0.39414 0.09635 -0.40278 C 0.09444 -0.40957 0.09027 -0.41297 0.0875 -0.41852 C 0.07968 -0.43365 0.08316 -0.43179 0.07256 -0.44291 C 0.06736 -0.44815 0.06197 -0.44846 0.05625 -0.45186 C 0.05329 -0.45371 0.05052 -0.45618 0.04756 -0.45834 C 0.02673 -0.45587 0.03593 -0.45741 0.02013 -0.45402 L 0.02013 -0.45371 " pathEditMode="relative" rAng="0" ptsTypes="AAAAAAAAAAAAAA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-225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5 -0.03426 L 0.00885 -0.03395 C -0.03438 -0.1679 -0.02257 -0.11018 -0.0375 -0.19876 C -0.03837 -0.23518 -0.04028 -0.2716 -0.03994 -0.30771 C -0.03959 -0.35092 -0.03768 -0.39382 -0.0349 -0.43672 C -0.03473 -0.44105 -0.03299 -0.44475 -0.03125 -0.44784 C -0.02952 -0.45092 -0.02709 -0.45247 -0.025 -0.45463 C -0.02414 -0.45524 -0.01684 -0.46049 -0.01494 -0.46111 C -0.0125 -0.46203 -0.0099 -0.46265 -0.00747 -0.46327 C -0.00452 -0.46111 -0.00122 -0.46018 0.00121 -0.45679 C 0.00312 -0.45401 0.00364 -0.44938 0.00503 -0.44568 C 0.00538 -0.44475 0.0059 -0.44413 0.00625 -0.44352 L 0.00625 -0.44321 " pathEditMode="relative" rAng="0" ptsTypes="AAAAAAAAAAAAA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-21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9 -0.00525 L 0.00329 -0.00494 C 0.00399 -0.01945 0.00555 -0.03334 0.00572 -0.04754 C 0.00711 -0.1534 0.00538 -0.25957 0.00816 -0.36544 C 0.00868 -0.38303 0.01319 -0.39939 0.01562 -0.41667 C 0.01614 -0.41945 0.01701 -0.42254 0.01701 -0.42531 L 0.01701 -0.43642 L 0.01701 -0.43612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-215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5 -0.02747 L 0.01285 -0.02716 C 0.01371 -0.06327 0.01389 -0.09877 0.01545 -0.13426 C 0.01667 -0.16482 0.01996 -0.19476 0.0217 -0.22531 C 0.02239 -0.24013 0.02239 -0.25494 0.02292 -0.26976 C 0.02101 -0.45432 0.03246 -0.34167 0.01545 -0.40741 C 0.00972 -0.42902 0.01979 -0.40278 0.01042 -0.42531 C 0.00868 -0.44599 0.0092 -0.4355 0.0092 -0.45618 L 0.0092 -0.45587 " pathEditMode="relative" rAng="0" ptsTypes="AAAAAAAAA">
                                      <p:cBhvr>
                                        <p:cTn id="10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21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963369" y="2151593"/>
            <a:ext cx="7478596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4. 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 or cross.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603683" y="38708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02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4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1662</Words>
  <Application>WPS Presentation</Application>
  <PresentationFormat>On-screen Show (16:9)</PresentationFormat>
  <Paragraphs>169</Paragraphs>
  <Slides>27</Slides>
  <Notes>23</Notes>
  <HiddenSlides>0</HiddenSlides>
  <MMClips>12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6" baseType="lpstr">
      <vt:lpstr>Arial</vt:lpstr>
      <vt:lpstr>SimSun</vt:lpstr>
      <vt:lpstr>Wingdings</vt:lpstr>
      <vt:lpstr>Arial</vt:lpstr>
      <vt:lpstr>Kirang Haerang</vt:lpstr>
      <vt:lpstr>Nunito</vt:lpstr>
      <vt:lpstr>Comic Sans MS</vt:lpstr>
      <vt:lpstr>Calibri</vt:lpstr>
      <vt:lpstr>Nixie One</vt:lpstr>
      <vt:lpstr>Nirmala UI Semilight</vt:lpstr>
      <vt:lpstr>Calibri</vt:lpstr>
      <vt:lpstr>Times New Roman</vt:lpstr>
      <vt:lpstr>UVN Thang Vu</vt:lpstr>
      <vt:lpstr>Mistral</vt:lpstr>
      <vt:lpstr>Microsoft YaHei</vt:lpstr>
      <vt:lpstr>Arial Unicode MS</vt:lpstr>
      <vt:lpstr>Wigglye</vt:lpstr>
      <vt:lpstr>Segoe Print</vt:lpstr>
      <vt:lpstr>Math Subject for Elementary - 1st Grade: Time by Slidesgo</vt:lpstr>
      <vt:lpstr>PowerPoint 演示文稿</vt:lpstr>
      <vt:lpstr>Unit 9  Our outdoor activities</vt:lpstr>
      <vt:lpstr>Table of 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creator>Admin</dc:creator>
  <dc:description>9Slide.vn</dc:description>
  <dc:subject>9Slide.vn</dc:subject>
  <cp:category>9Slide.vn</cp:category>
  <cp:lastModifiedBy>thien lehong</cp:lastModifiedBy>
  <cp:revision>115</cp:revision>
  <dcterms:created xsi:type="dcterms:W3CDTF">2024-12-22T14:48:23Z</dcterms:created>
  <dcterms:modified xsi:type="dcterms:W3CDTF">2024-12-22T14:49:53Z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B1D1F594686A454EA8A9E02CB0477D29_13</vt:lpwstr>
  </property>
  <property fmtid="{D5CDD505-2E9C-101B-9397-08002B2CF9AE}" pid="3" name="KSOProductBuildVer">
    <vt:lpwstr>1033-12.2.0.19307</vt:lpwstr>
  </property>
</Properties>
</file>